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D3D4F6-E875-48B9-B6FD-9E986D0D66EA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EBD4044-70B8-42A2-872E-EFDE6DF65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928670"/>
            <a:ext cx="5114714" cy="24728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Методические рекомендации 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+mj-lt"/>
                <a:ea typeface="Times New Roman"/>
                <a:cs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по проведению психолого-педагогической 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+mj-lt"/>
                <a:ea typeface="Times New Roman"/>
                <a:cs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диагностики 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+mj-lt"/>
                <a:ea typeface="Times New Roman"/>
                <a:cs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(в рамках программы 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+mj-lt"/>
                <a:ea typeface="Times New Roman"/>
                <a:cs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«Развитие детской одаренности»)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357694"/>
            <a:ext cx="5114778" cy="1928826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И.Ю. Троицкая, </a:t>
            </a:r>
            <a:r>
              <a:rPr lang="ru-RU" sz="2000" dirty="0" err="1" smtClean="0"/>
              <a:t>к.пс.н</a:t>
            </a:r>
            <a:r>
              <a:rPr lang="ru-RU" sz="2000" dirty="0"/>
              <a:t>., </a:t>
            </a:r>
            <a:r>
              <a:rPr lang="ru-RU" sz="2000" dirty="0" smtClean="0"/>
              <a:t>доц., </a:t>
            </a:r>
            <a:r>
              <a:rPr lang="ru-RU" sz="2000" dirty="0"/>
              <a:t>АГПИ;</a:t>
            </a:r>
          </a:p>
          <a:p>
            <a:pPr algn="r"/>
            <a:r>
              <a:rPr lang="ru-RU" sz="2000" dirty="0" smtClean="0"/>
              <a:t>Э.А. </a:t>
            </a:r>
            <a:r>
              <a:rPr lang="ru-RU" sz="2000" dirty="0" err="1" smtClean="0"/>
              <a:t>Кочкина</a:t>
            </a:r>
            <a:r>
              <a:rPr lang="ru-RU" sz="2000" dirty="0" smtClean="0"/>
              <a:t>, педагог-психолог </a:t>
            </a:r>
            <a:r>
              <a:rPr lang="ru-RU" sz="2000" dirty="0"/>
              <a:t>высшей </a:t>
            </a:r>
            <a:r>
              <a:rPr lang="ru-RU" sz="2000" dirty="0" smtClean="0"/>
              <a:t>категории </a:t>
            </a:r>
            <a:r>
              <a:rPr lang="ru-RU" sz="2000" dirty="0"/>
              <a:t>,</a:t>
            </a:r>
          </a:p>
          <a:p>
            <a:pPr algn="r"/>
            <a:r>
              <a:rPr lang="ru-RU" sz="2000" dirty="0"/>
              <a:t>МОУ СОШ </a:t>
            </a:r>
            <a:r>
              <a:rPr lang="ru-RU" sz="2000" dirty="0" smtClean="0"/>
              <a:t>Гимназия, </a:t>
            </a:r>
            <a:r>
              <a:rPr lang="ru-RU" sz="2000" dirty="0"/>
              <a:t>г. Арзамас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IV</a:t>
            </a:r>
            <a:r>
              <a:rPr lang="ru-RU" u="sng" dirty="0" smtClean="0"/>
              <a:t>   Педагогическая  диагностика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2920" lvl="0" indent="-457200">
              <a:buFont typeface="+mj-lt"/>
              <a:buAutoNum type="arabicPeriod"/>
            </a:pPr>
            <a:r>
              <a:rPr lang="ru-RU" b="1" dirty="0" smtClean="0"/>
              <a:t>Интересы и склонности детей</a:t>
            </a:r>
            <a:endParaRPr lang="ru-RU" dirty="0" smtClean="0"/>
          </a:p>
          <a:p>
            <a:pPr marL="502920" lvl="0" indent="-457200">
              <a:buFont typeface="+mj-lt"/>
              <a:buAutoNum type="arabicPeriod"/>
            </a:pPr>
            <a:r>
              <a:rPr lang="ru-RU" b="1" dirty="0" smtClean="0"/>
              <a:t>Мотивация и степень самостоятельности ребёнка  в исследовательской и проектной деятельности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28671"/>
            <a:ext cx="7772400" cy="1428760"/>
          </a:xfrm>
        </p:spPr>
        <p:txBody>
          <a:bodyPr/>
          <a:lstStyle/>
          <a:p>
            <a:r>
              <a:rPr lang="ru-RU" sz="2800" dirty="0" smtClean="0"/>
              <a:t>Этапы и сроки проведения диагностики (как вариант организации мониторинга):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571744"/>
            <a:ext cx="8643998" cy="3643338"/>
          </a:xfrm>
        </p:spPr>
        <p:txBody>
          <a:bodyPr/>
          <a:lstStyle/>
          <a:p>
            <a:r>
              <a:rPr lang="ru-RU" sz="2000" dirty="0" smtClean="0"/>
              <a:t>1 четверть – психодиагностика (интеллект, мотивация, креативность)</a:t>
            </a:r>
          </a:p>
          <a:p>
            <a:endParaRPr lang="ru-RU" sz="2000" dirty="0" smtClean="0"/>
          </a:p>
          <a:p>
            <a:r>
              <a:rPr lang="ru-RU" sz="2000" dirty="0" smtClean="0"/>
              <a:t>2 четверть – самооценка учащимися своих талантов и склонностей</a:t>
            </a:r>
          </a:p>
          <a:p>
            <a:endParaRPr lang="ru-RU" sz="2000" dirty="0" smtClean="0"/>
          </a:p>
          <a:p>
            <a:r>
              <a:rPr lang="ru-RU" sz="2000" dirty="0" smtClean="0"/>
              <a:t>3 четверть – самооценка родителями способностей своих детей</a:t>
            </a:r>
          </a:p>
          <a:p>
            <a:endParaRPr lang="ru-RU" sz="2000" dirty="0" smtClean="0"/>
          </a:p>
          <a:p>
            <a:r>
              <a:rPr lang="ru-RU" sz="2000" dirty="0" smtClean="0"/>
              <a:t>4 четверть – педагогическая диагностика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8066117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Для работы в рамках программы предлагается </a:t>
            </a:r>
            <a:r>
              <a:rPr lang="ru-RU" b="1" i="1" dirty="0" smtClean="0"/>
              <a:t>минимальный пакет</a:t>
            </a:r>
            <a:r>
              <a:rPr lang="ru-RU" b="1" dirty="0" smtClean="0"/>
              <a:t> </a:t>
            </a:r>
            <a:r>
              <a:rPr lang="ru-RU" dirty="0" smtClean="0"/>
              <a:t>методик для проведения психолого-педагогического мониторинга. </a:t>
            </a:r>
          </a:p>
          <a:p>
            <a:r>
              <a:rPr lang="ru-RU" dirty="0" smtClean="0"/>
              <a:t>По результатам их применения учитель, психолог  смогут получить как количественные показатели личностного и познавательного развития детей, так и качественные. </a:t>
            </a:r>
          </a:p>
          <a:p>
            <a:endParaRPr lang="ru-RU" b="1" dirty="0" smtClean="0"/>
          </a:p>
          <a:p>
            <a:r>
              <a:rPr lang="ru-RU" b="1" dirty="0" smtClean="0"/>
              <a:t>По усмотрению психолога пакет методик может быть расширен</a:t>
            </a:r>
            <a:r>
              <a:rPr lang="ru-RU" dirty="0" smtClean="0"/>
              <a:t>, дополнен с учетом контингента детей, специфики учебного заведения, опыта работы. </a:t>
            </a:r>
          </a:p>
          <a:p>
            <a:endParaRPr lang="ru-RU" dirty="0" smtClean="0"/>
          </a:p>
          <a:p>
            <a:r>
              <a:rPr lang="ru-RU" dirty="0" smtClean="0"/>
              <a:t>Для того, что бы сравнивать результаты мониторинга в разных школах желательно предложенный </a:t>
            </a:r>
            <a:r>
              <a:rPr lang="ru-RU" i="1" dirty="0" smtClean="0"/>
              <a:t>минимальный пакет</a:t>
            </a:r>
            <a:r>
              <a:rPr lang="ru-RU" dirty="0" smtClean="0"/>
              <a:t> методик использовать как обязательный.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85795"/>
            <a:ext cx="7772400" cy="785818"/>
          </a:xfrm>
        </p:spPr>
        <p:txBody>
          <a:bodyPr/>
          <a:lstStyle/>
          <a:p>
            <a:r>
              <a:rPr lang="ru-RU" sz="2000" dirty="0" smtClean="0"/>
              <a:t>СОДЕРЖАНИЕ </a:t>
            </a:r>
            <a:br>
              <a:rPr lang="ru-RU" sz="2000" dirty="0" smtClean="0"/>
            </a:br>
            <a:r>
              <a:rPr lang="ru-RU" sz="2000" dirty="0" smtClean="0"/>
              <a:t>методических рекомендаций по диагностике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500174"/>
            <a:ext cx="7064398" cy="500066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1 класс</a:t>
            </a:r>
          </a:p>
          <a:p>
            <a:r>
              <a:rPr lang="en-US" dirty="0" smtClean="0"/>
              <a:t>I</a:t>
            </a:r>
            <a:r>
              <a:rPr lang="ru-RU" dirty="0" smtClean="0"/>
              <a:t>. Психологическая диагностика</a:t>
            </a:r>
          </a:p>
          <a:p>
            <a:pPr lvl="0"/>
            <a:r>
              <a:rPr lang="ru-RU" dirty="0" smtClean="0"/>
              <a:t>Работа с ребёнком:  самоанализ способностей</a:t>
            </a:r>
          </a:p>
          <a:p>
            <a:pPr lvl="0"/>
            <a:r>
              <a:rPr lang="ru-RU" dirty="0" smtClean="0"/>
              <a:t>Диагностический блок для работы с родителями детей</a:t>
            </a:r>
          </a:p>
          <a:p>
            <a:pPr lvl="0"/>
            <a:r>
              <a:rPr lang="ru-RU" dirty="0" smtClean="0"/>
              <a:t>Педагогическая  диагностика</a:t>
            </a:r>
          </a:p>
          <a:p>
            <a:r>
              <a:rPr lang="ru-RU" b="1" dirty="0" smtClean="0"/>
              <a:t>2 класс</a:t>
            </a:r>
          </a:p>
          <a:p>
            <a:r>
              <a:rPr lang="en-US" dirty="0" smtClean="0"/>
              <a:t>I</a:t>
            </a:r>
            <a:r>
              <a:rPr lang="ru-RU" dirty="0" smtClean="0"/>
              <a:t>. Психологическая диагностика</a:t>
            </a:r>
          </a:p>
          <a:p>
            <a:r>
              <a:rPr lang="en-US" dirty="0" smtClean="0"/>
              <a:t>II</a:t>
            </a:r>
            <a:r>
              <a:rPr lang="ru-RU" dirty="0" smtClean="0"/>
              <a:t>. Работа с ребёнком:  самоанализ способностей</a:t>
            </a:r>
          </a:p>
          <a:p>
            <a:r>
              <a:rPr lang="en-US" dirty="0" smtClean="0"/>
              <a:t>III</a:t>
            </a:r>
            <a:r>
              <a:rPr lang="ru-RU" dirty="0" smtClean="0"/>
              <a:t>. Диагностический блок для работы с родителями детей</a:t>
            </a:r>
          </a:p>
          <a:p>
            <a:r>
              <a:rPr lang="en-US" dirty="0" smtClean="0"/>
              <a:t>IV</a:t>
            </a:r>
            <a:r>
              <a:rPr lang="ru-RU" dirty="0" smtClean="0"/>
              <a:t>. Педагогическая  диагностика</a:t>
            </a:r>
          </a:p>
          <a:p>
            <a:r>
              <a:rPr lang="ru-RU" b="1" dirty="0" smtClean="0"/>
              <a:t>3 класс</a:t>
            </a:r>
          </a:p>
          <a:p>
            <a:r>
              <a:rPr lang="en-US" dirty="0" smtClean="0"/>
              <a:t>I</a:t>
            </a:r>
            <a:r>
              <a:rPr lang="ru-RU" dirty="0" smtClean="0"/>
              <a:t>. Психологическая диагностика</a:t>
            </a:r>
          </a:p>
          <a:p>
            <a:r>
              <a:rPr lang="en-US" dirty="0" smtClean="0"/>
              <a:t>II</a:t>
            </a:r>
            <a:r>
              <a:rPr lang="ru-RU" dirty="0" smtClean="0"/>
              <a:t>. Работа с ребёнком:  самоанализ способностей</a:t>
            </a:r>
          </a:p>
          <a:p>
            <a:r>
              <a:rPr lang="en-US" dirty="0" smtClean="0"/>
              <a:t>III</a:t>
            </a:r>
            <a:r>
              <a:rPr lang="ru-RU" dirty="0" smtClean="0"/>
              <a:t>. Диагностический блок для работы с родителями детей</a:t>
            </a:r>
          </a:p>
          <a:p>
            <a:r>
              <a:rPr lang="en-US" dirty="0" smtClean="0"/>
              <a:t>IV</a:t>
            </a:r>
            <a:r>
              <a:rPr lang="ru-RU" dirty="0" smtClean="0"/>
              <a:t>. Педагогическая  диагностика</a:t>
            </a:r>
          </a:p>
          <a:p>
            <a:r>
              <a:rPr lang="ru-RU" b="1" dirty="0" smtClean="0"/>
              <a:t>4 класс</a:t>
            </a:r>
          </a:p>
          <a:p>
            <a:r>
              <a:rPr lang="en-US" dirty="0" smtClean="0"/>
              <a:t>I</a:t>
            </a:r>
            <a:r>
              <a:rPr lang="ru-RU" dirty="0" smtClean="0"/>
              <a:t>. Психологическая диагностика</a:t>
            </a:r>
          </a:p>
          <a:p>
            <a:r>
              <a:rPr lang="en-US" dirty="0" smtClean="0"/>
              <a:t>II</a:t>
            </a:r>
            <a:r>
              <a:rPr lang="ru-RU" dirty="0" smtClean="0"/>
              <a:t>. Работа с ребёнком:  самоанализ способностей</a:t>
            </a:r>
          </a:p>
          <a:p>
            <a:r>
              <a:rPr lang="en-US" dirty="0" smtClean="0"/>
              <a:t>III</a:t>
            </a:r>
            <a:r>
              <a:rPr lang="ru-RU" dirty="0" smtClean="0"/>
              <a:t>. Диагностический блок для работы с родителями детей</a:t>
            </a:r>
          </a:p>
          <a:p>
            <a:r>
              <a:rPr lang="en-US" dirty="0" smtClean="0"/>
              <a:t>IV</a:t>
            </a:r>
            <a:r>
              <a:rPr lang="ru-RU" dirty="0" smtClean="0"/>
              <a:t>. Педагогическая  диагностика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85861"/>
            <a:ext cx="8458200" cy="1857387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Одаренность </a:t>
            </a:r>
            <a:r>
              <a:rPr lang="ru-RU" sz="2800" dirty="0" smtClean="0"/>
              <a:t>- это сложное и многогранное явление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143380"/>
            <a:ext cx="8329642" cy="235745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Анализ зарубежных и отечественных исследований проблем одаренности показал, что наиболее полным является </a:t>
            </a:r>
            <a:r>
              <a:rPr lang="ru-RU" sz="3400" b="1" i="1" dirty="0" smtClean="0"/>
              <a:t>представление об одаренности как некой универсальной, потенциальной возможности реализации личности в творчестве.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86874" cy="1071570"/>
          </a:xfrm>
        </p:spPr>
        <p:txBody>
          <a:bodyPr/>
          <a:lstStyle/>
          <a:p>
            <a:r>
              <a:rPr lang="ru-RU" i="1" dirty="0" smtClean="0"/>
              <a:t> </a:t>
            </a:r>
            <a:r>
              <a:rPr lang="ru-RU" sz="2000" b="0" dirty="0" smtClean="0"/>
              <a:t>Психолого-педагогическая диагностика детской одаренности ориентируются на следующие положения:</a:t>
            </a:r>
            <a:endParaRPr lang="ru-RU" sz="20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000240"/>
            <a:ext cx="7772400" cy="4429156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ru-RU" sz="2200" dirty="0" smtClean="0"/>
              <a:t>Одаренность не идентична высокому интеллекту, хотя высокий интеллект является одним из условий одаренности.</a:t>
            </a:r>
          </a:p>
          <a:p>
            <a:pPr lvl="0" algn="just">
              <a:buFont typeface="Wingdings" pitchFamily="2" charset="2"/>
              <a:buChar char="q"/>
            </a:pPr>
            <a:endParaRPr lang="ru-RU" sz="2200" dirty="0" smtClean="0"/>
          </a:p>
          <a:p>
            <a:pPr lvl="0" algn="just">
              <a:buFont typeface="Wingdings" pitchFamily="2" charset="2"/>
              <a:buChar char="q"/>
            </a:pPr>
            <a:r>
              <a:rPr lang="ru-RU" sz="2200" dirty="0" smtClean="0"/>
              <a:t>Важнейшим компонентом одаренности является креативность (творчество). </a:t>
            </a:r>
          </a:p>
          <a:p>
            <a:pPr lvl="0" algn="just">
              <a:buFont typeface="Wingdings" pitchFamily="2" charset="2"/>
              <a:buChar char="q"/>
            </a:pPr>
            <a:endParaRPr lang="ru-RU" sz="2200" dirty="0" smtClean="0"/>
          </a:p>
          <a:p>
            <a:pPr lvl="0" algn="just">
              <a:buFont typeface="Wingdings" pitchFamily="2" charset="2"/>
              <a:buChar char="q"/>
            </a:pPr>
            <a:r>
              <a:rPr lang="ru-RU" sz="2200" dirty="0" smtClean="0"/>
              <a:t>Одаренность тесно связана с личностными особенностями человека: его интересами, мотивами, чувствами, волевыми проявлениями и др. сторонами личности.</a:t>
            </a:r>
          </a:p>
          <a:p>
            <a:pPr lvl="0" algn="just">
              <a:buFont typeface="Wingdings" pitchFamily="2" charset="2"/>
              <a:buChar char="q"/>
            </a:pPr>
            <a:endParaRPr lang="ru-RU" sz="2200" dirty="0" smtClean="0"/>
          </a:p>
          <a:p>
            <a:pPr lvl="0" algn="just">
              <a:buFont typeface="Wingdings" pitchFamily="2" charset="2"/>
              <a:buChar char="q"/>
            </a:pPr>
            <a:r>
              <a:rPr lang="ru-RU" sz="2200" dirty="0" smtClean="0"/>
              <a:t>Для изучения одаренных детей наиболее эффективным является </a:t>
            </a:r>
            <a:r>
              <a:rPr lang="ru-RU" sz="2200" dirty="0" err="1" smtClean="0"/>
              <a:t>лонгитюдный</a:t>
            </a:r>
            <a:r>
              <a:rPr lang="ru-RU" sz="2200" dirty="0" smtClean="0"/>
              <a:t> метод исследования, который способствует изучению динамики развития основных компонентов умственной одаренности.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28671"/>
            <a:ext cx="7772400" cy="571503"/>
          </a:xfrm>
        </p:spPr>
        <p:txBody>
          <a:bodyPr/>
          <a:lstStyle/>
          <a:p>
            <a:r>
              <a:rPr lang="ru-RU" sz="2400" i="1" dirty="0" smtClean="0"/>
              <a:t>Принципы </a:t>
            </a:r>
            <a:r>
              <a:rPr lang="ru-RU" sz="2400" i="1" dirty="0" smtClean="0"/>
              <a:t>диагностики детской одаренности: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214422"/>
            <a:ext cx="8064530" cy="5429288"/>
          </a:xfrm>
        </p:spPr>
        <p:txBody>
          <a:bodyPr>
            <a:normAutofit/>
          </a:bodyPr>
          <a:lstStyle/>
          <a:p>
            <a:pPr marL="502920" indent="-457200" algn="just">
              <a:buAutoNum type="arabicParenR"/>
            </a:pPr>
            <a:r>
              <a:rPr lang="ru-RU" dirty="0" smtClean="0"/>
              <a:t>комплексный    </a:t>
            </a:r>
            <a:r>
              <a:rPr lang="ru-RU" dirty="0" smtClean="0"/>
              <a:t>характер    оценивания    разных    сторон    поведения    и деятельности   ребенка (использование   различных   источников информации о ребенке: психолог, педагог, родитель); </a:t>
            </a:r>
            <a:endParaRPr lang="ru-RU" dirty="0" smtClean="0"/>
          </a:p>
          <a:p>
            <a:pPr marL="502920" indent="-457200" algn="just">
              <a:buAutoNum type="arabicParenR"/>
            </a:pPr>
            <a:endParaRPr lang="ru-RU" dirty="0" smtClean="0"/>
          </a:p>
          <a:p>
            <a:pPr marL="502920" indent="-457200" algn="just">
              <a:buAutoNum type="arabicParenR"/>
            </a:pPr>
            <a:r>
              <a:rPr lang="ru-RU" dirty="0" smtClean="0"/>
              <a:t>всесторонний </a:t>
            </a:r>
            <a:r>
              <a:rPr lang="ru-RU" dirty="0" smtClean="0"/>
              <a:t>характер психодиагностических процедур </a:t>
            </a:r>
            <a:r>
              <a:rPr lang="ru-RU" dirty="0" err="1" smtClean="0"/>
              <a:t>должет</a:t>
            </a:r>
            <a:r>
              <a:rPr lang="ru-RU" dirty="0" smtClean="0"/>
              <a:t> отражать особенности развития у ребенка мотивационной сферы, интеллектуальной сферы, </a:t>
            </a:r>
            <a:r>
              <a:rPr lang="ru-RU" dirty="0" smtClean="0"/>
              <a:t>креативности;</a:t>
            </a:r>
          </a:p>
          <a:p>
            <a:pPr marL="502920" indent="-457200" algn="just">
              <a:buAutoNum type="arabicParenR"/>
            </a:pPr>
            <a:endParaRPr lang="ru-RU" dirty="0" smtClean="0"/>
          </a:p>
          <a:p>
            <a:pPr marL="502920" indent="-457200" algn="just">
              <a:buAutoNum type="arabicParenR"/>
            </a:pPr>
            <a:r>
              <a:rPr lang="ru-RU" dirty="0" smtClean="0"/>
              <a:t>преимущественная </a:t>
            </a:r>
            <a:r>
              <a:rPr lang="ru-RU" dirty="0" smtClean="0"/>
              <a:t>опора на </a:t>
            </a:r>
            <a:r>
              <a:rPr lang="ru-RU" dirty="0" smtClean="0"/>
              <a:t>методы </a:t>
            </a:r>
            <a:r>
              <a:rPr lang="ru-RU" dirty="0" smtClean="0"/>
              <a:t>психодиагностики, имеющие дело с оценкой реального поведения ребенка в реальной ситуации, такие как анализ продуктов деятельности, наблюдение, беседа, экспертные оценки учителей и родителей, естественный </a:t>
            </a:r>
            <a:r>
              <a:rPr lang="ru-RU" dirty="0" smtClean="0"/>
              <a:t>эксперимент;</a:t>
            </a:r>
          </a:p>
          <a:p>
            <a:pPr marL="502920" indent="-457200" algn="just">
              <a:buAutoNum type="arabicParenR"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28671"/>
            <a:ext cx="7772400" cy="571503"/>
          </a:xfrm>
        </p:spPr>
        <p:txBody>
          <a:bodyPr/>
          <a:lstStyle/>
          <a:p>
            <a:r>
              <a:rPr lang="ru-RU" sz="2400" i="1" dirty="0" smtClean="0"/>
              <a:t>Принципы </a:t>
            </a:r>
            <a:r>
              <a:rPr lang="ru-RU" sz="2400" i="1" dirty="0" smtClean="0"/>
              <a:t>диагностики детской одаренности: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214422"/>
            <a:ext cx="8064530" cy="5429288"/>
          </a:xfrm>
        </p:spPr>
        <p:txBody>
          <a:bodyPr>
            <a:normAutofit/>
          </a:bodyPr>
          <a:lstStyle/>
          <a:p>
            <a:pPr marL="502920" indent="-457200" algn="just">
              <a:buAutoNum type="arabicParenR"/>
            </a:pPr>
            <a:endParaRPr lang="ru-RU" dirty="0" smtClean="0"/>
          </a:p>
          <a:p>
            <a:pPr marL="502920" indent="-457200" algn="just"/>
            <a:r>
              <a:rPr lang="ru-RU" dirty="0" smtClean="0"/>
              <a:t>4) долговременное психодиагностическое обследование, позволяющее отследить динамику продвижения ребенка, развитие разных сторон психики;</a:t>
            </a:r>
          </a:p>
          <a:p>
            <a:pPr marL="502920" indent="-457200" algn="just">
              <a:buAutoNum type="arabicParenR"/>
            </a:pPr>
            <a:endParaRPr lang="ru-RU" dirty="0" smtClean="0"/>
          </a:p>
          <a:p>
            <a:pPr marL="502920" indent="-457200" algn="just"/>
            <a:r>
              <a:rPr lang="ru-RU" dirty="0" smtClean="0"/>
              <a:t>5) анализ поведения  ребенка  в тех  сферах  деятельности, которые  в максимальной мере соответствуют его склонностям и интересам (включение в  специально организованные предметно-игровые занятия,  кружковую деятельность);</a:t>
            </a:r>
          </a:p>
          <a:p>
            <a:pPr marL="502920" indent="-457200" algn="just">
              <a:buAutoNum type="arabicParenR"/>
            </a:pPr>
            <a:endParaRPr lang="ru-RU" dirty="0" smtClean="0"/>
          </a:p>
          <a:p>
            <a:pPr marL="502920" indent="-457200" algn="just"/>
            <a:r>
              <a:rPr lang="ru-RU" smtClean="0"/>
              <a:t>6) использование </a:t>
            </a:r>
            <a:r>
              <a:rPr lang="ru-RU" dirty="0" smtClean="0"/>
              <a:t>интерактивных методов, в рамках  которых  можно организовывать определенные развивающие влияния, снимать типичные для данного ребенка психологические "преграды" и т. п.;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Психолого-педагогическая диагностика </a:t>
            </a:r>
            <a:br>
              <a:rPr lang="ru-RU" sz="2800" dirty="0" smtClean="0"/>
            </a:br>
            <a:r>
              <a:rPr lang="ru-RU" sz="2800" dirty="0" smtClean="0"/>
              <a:t>в рамках программы «Развитие детской одаренности» </a:t>
            </a:r>
            <a:br>
              <a:rPr lang="ru-RU" sz="2800" dirty="0" smtClean="0"/>
            </a:br>
            <a:r>
              <a:rPr lang="ru-RU" sz="2800" dirty="0" smtClean="0"/>
              <a:t>включает в себя 4 блока: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367088"/>
            <a:ext cx="9143999" cy="1509712"/>
          </a:xfrm>
        </p:spPr>
        <p:txBody>
          <a:bodyPr>
            <a:normAutofit fontScale="85000" lnSpcReduction="10000"/>
          </a:bodyPr>
          <a:lstStyle/>
          <a:p>
            <a:pPr marL="868680" lvl="1" indent="-457200">
              <a:buFont typeface="+mj-lt"/>
              <a:buAutoNum type="arabicPeriod"/>
            </a:pPr>
            <a:r>
              <a:rPr lang="ru-RU" sz="2400" b="1" dirty="0" smtClean="0"/>
              <a:t>Психологическая диагностика</a:t>
            </a:r>
            <a:endParaRPr lang="ru-RU" sz="2400" dirty="0" smtClean="0"/>
          </a:p>
          <a:p>
            <a:pPr marL="868680" lvl="1" indent="-457200">
              <a:buFont typeface="+mj-lt"/>
              <a:buAutoNum type="arabicPeriod"/>
            </a:pPr>
            <a:r>
              <a:rPr lang="ru-RU" sz="2400" b="1" dirty="0" smtClean="0"/>
              <a:t>Работа с ребёнком:  самоанализ способностей </a:t>
            </a:r>
            <a:endParaRPr lang="ru-RU" sz="2400" dirty="0" smtClean="0"/>
          </a:p>
          <a:p>
            <a:pPr marL="868680" lvl="1" indent="-457200">
              <a:buFont typeface="+mj-lt"/>
              <a:buAutoNum type="arabicPeriod"/>
            </a:pPr>
            <a:r>
              <a:rPr lang="ru-RU" sz="2400" b="1" dirty="0" smtClean="0"/>
              <a:t>Диагностический блок для работы с родителями детей</a:t>
            </a:r>
            <a:endParaRPr lang="ru-RU" sz="2400" dirty="0" smtClean="0"/>
          </a:p>
          <a:p>
            <a:pPr marL="868680" lvl="1" indent="-457200">
              <a:buFont typeface="+mj-lt"/>
              <a:buAutoNum type="arabicPeriod"/>
            </a:pPr>
            <a:r>
              <a:rPr lang="ru-RU" sz="2400" b="1" dirty="0" smtClean="0"/>
              <a:t>Педагогическая  диагностика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</a:t>
            </a:r>
            <a:r>
              <a:rPr lang="ru-RU" u="sng" dirty="0" smtClean="0"/>
              <a:t>.  Психологическая диагностика: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367088"/>
            <a:ext cx="8643997" cy="1509712"/>
          </a:xfrm>
        </p:spPr>
        <p:txBody>
          <a:bodyPr>
            <a:normAutofit fontScale="92500"/>
          </a:bodyPr>
          <a:lstStyle/>
          <a:p>
            <a:pPr lvl="0"/>
            <a:r>
              <a:rPr lang="ru-RU" sz="2200" b="1" dirty="0" smtClean="0"/>
              <a:t>Интеллектуальное развитие  </a:t>
            </a:r>
            <a:r>
              <a:rPr lang="ru-RU" sz="2200" dirty="0" smtClean="0"/>
              <a:t>(мышление, память, внимание);</a:t>
            </a:r>
          </a:p>
          <a:p>
            <a:pPr lvl="0"/>
            <a:r>
              <a:rPr lang="ru-RU" sz="2200" b="1" dirty="0" smtClean="0"/>
              <a:t>Креативность </a:t>
            </a:r>
            <a:r>
              <a:rPr lang="ru-RU" sz="2200" dirty="0" smtClean="0"/>
              <a:t>(творческое мышление);</a:t>
            </a:r>
          </a:p>
          <a:p>
            <a:pPr lvl="0"/>
            <a:r>
              <a:rPr lang="ru-RU" sz="2200" b="1" dirty="0" smtClean="0"/>
              <a:t>Мотивация</a:t>
            </a:r>
            <a:r>
              <a:rPr lang="ru-RU" sz="2200" dirty="0" smtClean="0"/>
              <a:t> (отношение к школе, познанию нового и пр.).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II</a:t>
            </a:r>
            <a:r>
              <a:rPr lang="ru-RU" u="sng" dirty="0" smtClean="0"/>
              <a:t>.   Работа с ребёнком:  самоанализ способностей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1. Интересы и склонности ребёнка. </a:t>
            </a:r>
            <a:endParaRPr lang="ru-RU" dirty="0" smtClean="0"/>
          </a:p>
          <a:p>
            <a:r>
              <a:rPr lang="ru-RU" b="1" dirty="0" smtClean="0"/>
              <a:t>2. Самооценка </a:t>
            </a:r>
            <a:r>
              <a:rPr lang="ru-RU" dirty="0" smtClean="0"/>
              <a:t>(отношение к себе и окружающим);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III</a:t>
            </a:r>
            <a:r>
              <a:rPr lang="ru-RU" u="sng" dirty="0" smtClean="0"/>
              <a:t>.   Диагностический блок для работы с родителями детей: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3367088"/>
            <a:ext cx="8429651" cy="1509712"/>
          </a:xfrm>
        </p:spPr>
        <p:txBody>
          <a:bodyPr/>
          <a:lstStyle/>
          <a:p>
            <a:r>
              <a:rPr lang="ru-RU" b="1" dirty="0" smtClean="0"/>
              <a:t>1.    Оценка родителями общей одарённости ребёнка </a:t>
            </a:r>
            <a:endParaRPr lang="ru-RU" dirty="0" smtClean="0"/>
          </a:p>
          <a:p>
            <a:r>
              <a:rPr lang="ru-RU" b="1" dirty="0" smtClean="0"/>
              <a:t>2. Оценка степень выраженности видов одарённости у детей.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</TotalTime>
  <Words>642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     Методические рекомендации  по проведению психолого-педагогической  диагностики  (в рамках программы  «Развитие детской одаренности»)</vt:lpstr>
      <vt:lpstr>Одаренность - это сложное и многогранное явление </vt:lpstr>
      <vt:lpstr> Психолого-педагогическая диагностика детской одаренности ориентируются на следующие положения:</vt:lpstr>
      <vt:lpstr>Принципы диагностики детской одаренности: </vt:lpstr>
      <vt:lpstr>Принципы диагностики детской одаренности: </vt:lpstr>
      <vt:lpstr>Психолого-педагогическая диагностика  в рамках программы «Развитие детской одаренности»  включает в себя 4 блока: </vt:lpstr>
      <vt:lpstr>I.  Психологическая диагностика: </vt:lpstr>
      <vt:lpstr>II.   Работа с ребёнком:  самоанализ способностей </vt:lpstr>
      <vt:lpstr>III.   Диагностический блок для работы с родителями детей: </vt:lpstr>
      <vt:lpstr>IV   Педагогическая  диагностика</vt:lpstr>
      <vt:lpstr>Этапы и сроки проведения диагностики (как вариант организации мониторинга): </vt:lpstr>
      <vt:lpstr>Слайд 12</vt:lpstr>
      <vt:lpstr>СОДЕРЖАНИЕ  методических рекомендаций по диагностике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Методические рекомендации  по проведению психолого-педагогической  диагностики  (в рамках программы  «Развитие детской одаренности»)</dc:title>
  <dc:creator>tirina</dc:creator>
  <cp:lastModifiedBy>tirina</cp:lastModifiedBy>
  <cp:revision>7</cp:revision>
  <dcterms:created xsi:type="dcterms:W3CDTF">2011-10-06T18:13:49Z</dcterms:created>
  <dcterms:modified xsi:type="dcterms:W3CDTF">2011-10-06T19:17:07Z</dcterms:modified>
</cp:coreProperties>
</file>