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304" r:id="rId2"/>
    <p:sldId id="257" r:id="rId3"/>
    <p:sldId id="259" r:id="rId4"/>
    <p:sldId id="312" r:id="rId5"/>
    <p:sldId id="260" r:id="rId6"/>
    <p:sldId id="350" r:id="rId7"/>
    <p:sldId id="326" r:id="rId8"/>
    <p:sldId id="345" r:id="rId9"/>
    <p:sldId id="278" r:id="rId10"/>
    <p:sldId id="264" r:id="rId11"/>
    <p:sldId id="318" r:id="rId12"/>
    <p:sldId id="281" r:id="rId13"/>
    <p:sldId id="265" r:id="rId14"/>
    <p:sldId id="283" r:id="rId15"/>
    <p:sldId id="291" r:id="rId16"/>
    <p:sldId id="284" r:id="rId17"/>
    <p:sldId id="327" r:id="rId18"/>
    <p:sldId id="267" r:id="rId19"/>
    <p:sldId id="305" r:id="rId20"/>
    <p:sldId id="348" r:id="rId21"/>
    <p:sldId id="269" r:id="rId22"/>
    <p:sldId id="292" r:id="rId23"/>
    <p:sldId id="314" r:id="rId24"/>
    <p:sldId id="287" r:id="rId25"/>
    <p:sldId id="294" r:id="rId26"/>
    <p:sldId id="295" r:id="rId27"/>
    <p:sldId id="274" r:id="rId28"/>
    <p:sldId id="344" r:id="rId29"/>
    <p:sldId id="320" r:id="rId30"/>
    <p:sldId id="342" r:id="rId31"/>
    <p:sldId id="332" r:id="rId32"/>
    <p:sldId id="341" r:id="rId33"/>
    <p:sldId id="277" r:id="rId34"/>
    <p:sldId id="319" r:id="rId35"/>
    <p:sldId id="351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289" autoAdjust="0"/>
    <p:restoredTop sz="88992" autoAdjust="0"/>
  </p:normalViewPr>
  <p:slideViewPr>
    <p:cSldViewPr>
      <p:cViewPr varScale="1">
        <p:scale>
          <a:sx n="103" d="100"/>
          <a:sy n="103" d="100"/>
        </p:scale>
        <p:origin x="-102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CDBAB-352C-46E2-80EC-7906CF1FDC7C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04D04C-D92D-45C6-96D9-941A330E4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04D04C-D92D-45C6-96D9-941A330E40C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BF5CBF5-65A1-40E6-B160-38A3671AED28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046907-4B85-4298-A26F-C76F0E7712AE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5EF1BA-0A32-4F33-92CF-1B52F22EA685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04D04C-D92D-45C6-96D9-941A330E40CE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7E79E5-CF22-4D86-8ED3-931B3F12B694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F2CBC-F01F-4C17-9FF5-3A9EDBC123DF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04D04C-D92D-45C6-96D9-941A330E40CE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1AC5-B699-4DFA-96A0-0A163FFC4A36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5D824-DF52-4BC4-8337-2BE82421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1AC5-B699-4DFA-96A0-0A163FFC4A36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5D824-DF52-4BC4-8337-2BE82421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1AC5-B699-4DFA-96A0-0A163FFC4A36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5D824-DF52-4BC4-8337-2BE82421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1AC5-B699-4DFA-96A0-0A163FFC4A36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5D824-DF52-4BC4-8337-2BE82421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1AC5-B699-4DFA-96A0-0A163FFC4A36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5D824-DF52-4BC4-8337-2BE82421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1AC5-B699-4DFA-96A0-0A163FFC4A36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5D824-DF52-4BC4-8337-2BE82421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1AC5-B699-4DFA-96A0-0A163FFC4A36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5D824-DF52-4BC4-8337-2BE82421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1AC5-B699-4DFA-96A0-0A163FFC4A36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5D824-DF52-4BC4-8337-2BE82421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1AC5-B699-4DFA-96A0-0A163FFC4A36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5D824-DF52-4BC4-8337-2BE82421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1AC5-B699-4DFA-96A0-0A163FFC4A36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5D824-DF52-4BC4-8337-2BE82421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1AC5-B699-4DFA-96A0-0A163FFC4A36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5D824-DF52-4BC4-8337-2BE82421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11AC5-B699-4DFA-96A0-0A163FFC4A36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5D824-DF52-4BC4-8337-2BE82421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4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27.jpe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jpe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7.xml"/><Relationship Id="rId1" Type="http://schemas.openxmlformats.org/officeDocument/2006/relationships/audio" Target="&#1103;&#1085;&#1074;&#1072;&#1088;&#1100;%20&#1095;&#1072;&#1081;&#1082;&#1086;&#1074;&#1089;&#1082;&#1080;&#1081;.mp3" TargetMode="Externa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http://school.ort.spb.ru/library/small_school/nature/chelovec/urok2/pics/mozg2.jpg" TargetMode="Externa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57166"/>
            <a:ext cx="8030792" cy="3719906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МБОУ </a:t>
            </a:r>
            <a:r>
              <a:rPr lang="ru-RU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Гремячевская</a:t>
            </a:r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школа № 2</a:t>
            </a:r>
            <a:b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Учитель начальных классов</a:t>
            </a:r>
            <a:b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Маслова Наталья Николаевна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5072074"/>
            <a:ext cx="5857916" cy="566726"/>
          </a:xfrm>
          <a:ln>
            <a:solidFill>
              <a:schemeClr val="accent3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2015 – 2016 учебный год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 descr="C:\Documents and Settings\User\Рабочий стол\Школьный клипарт\ef9a2aae22e6.jpg"/>
          <p:cNvPicPr>
            <a:picLocks noChangeAspect="1" noChangeArrowheads="1"/>
          </p:cNvPicPr>
          <p:nvPr/>
        </p:nvPicPr>
        <p:blipFill>
          <a:blip r:embed="rId3" cstate="print"/>
          <a:srcRect l="2267" t="2306" r="3780" b="4610"/>
          <a:stretch>
            <a:fillRect/>
          </a:stretch>
        </p:blipFill>
        <p:spPr bwMode="auto">
          <a:xfrm>
            <a:off x="571472" y="4857760"/>
            <a:ext cx="168433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88" y="1643063"/>
            <a:ext cx="478631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Зрение</a:t>
            </a:r>
            <a:r>
              <a:rPr lang="ru-RU" sz="3200" kern="10" dirty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– </a:t>
            </a:r>
            <a:r>
              <a:rPr lang="ru-RU" sz="32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это способность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воспринимать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величину</a:t>
            </a:r>
            <a:r>
              <a:rPr lang="ru-RU" sz="3200" b="1" kern="10" dirty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, форму, цвет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10" dirty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предметов и их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10" dirty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расположение.</a:t>
            </a:r>
          </a:p>
        </p:txBody>
      </p:sp>
      <p:sp>
        <p:nvSpPr>
          <p:cNvPr id="5123" name="Прямоугольник 5"/>
          <p:cNvSpPr>
            <a:spLocks noChangeArrowheads="1"/>
          </p:cNvSpPr>
          <p:nvPr/>
        </p:nvSpPr>
        <p:spPr bwMode="auto">
          <a:xfrm>
            <a:off x="1500188" y="500063"/>
            <a:ext cx="5429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chemeClr val="accent2"/>
                </a:solidFill>
                <a:latin typeface="Times New Roman" pitchFamily="18" charset="0"/>
              </a:rPr>
              <a:t>Глаза – орган зрения.</a:t>
            </a:r>
          </a:p>
        </p:txBody>
      </p:sp>
      <p:pic>
        <p:nvPicPr>
          <p:cNvPr id="5124" name="Picture 5" descr="1251299478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428868"/>
            <a:ext cx="3428872" cy="257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4"/>
          <p:cNvSpPr txBox="1">
            <a:spLocks noChangeArrowheads="1"/>
          </p:cNvSpPr>
          <p:nvPr/>
        </p:nvSpPr>
        <p:spPr bwMode="auto">
          <a:xfrm>
            <a:off x="785813" y="2786063"/>
            <a:ext cx="22145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Times New Roman" pitchFamily="18" charset="0"/>
              </a:rPr>
              <a:t>зелёные</a:t>
            </a:r>
          </a:p>
        </p:txBody>
      </p:sp>
      <p:pic>
        <p:nvPicPr>
          <p:cNvPr id="6147" name="Picture 3" descr="C:\Users\пк\Desktop\серые.jpg"/>
          <p:cNvPicPr>
            <a:picLocks noChangeAspect="1" noChangeArrowheads="1"/>
          </p:cNvPicPr>
          <p:nvPr/>
        </p:nvPicPr>
        <p:blipFill>
          <a:blip r:embed="rId2" cstate="print"/>
          <a:srcRect l="36548" t="2283" r="39989" b="61201"/>
          <a:stretch>
            <a:fillRect/>
          </a:stretch>
        </p:blipFill>
        <p:spPr bwMode="auto">
          <a:xfrm>
            <a:off x="6715125" y="571500"/>
            <a:ext cx="1857375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C:\Users\пк\Desktop\голубые.jpg"/>
          <p:cNvPicPr>
            <a:picLocks noChangeAspect="1" noChangeArrowheads="1"/>
          </p:cNvPicPr>
          <p:nvPr/>
        </p:nvPicPr>
        <p:blipFill>
          <a:blip r:embed="rId3" cstate="print"/>
          <a:srcRect l="37091" t="25230" r="43546" b="67834"/>
          <a:stretch>
            <a:fillRect/>
          </a:stretch>
        </p:blipFill>
        <p:spPr bwMode="auto">
          <a:xfrm>
            <a:off x="3143250" y="571500"/>
            <a:ext cx="27559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C:\Users\пк\Desktop\сини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38" y="3286125"/>
            <a:ext cx="3106737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Box 9"/>
          <p:cNvSpPr txBox="1">
            <a:spLocks noChangeArrowheads="1"/>
          </p:cNvSpPr>
          <p:nvPr/>
        </p:nvSpPr>
        <p:spPr bwMode="auto">
          <a:xfrm>
            <a:off x="3357563" y="2214563"/>
            <a:ext cx="24288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Times New Roman" pitchFamily="18" charset="0"/>
              </a:rPr>
              <a:t>Голубые</a:t>
            </a:r>
          </a:p>
          <a:p>
            <a:endParaRPr lang="ru-RU" sz="3200" b="1">
              <a:solidFill>
                <a:srgbClr val="00B050"/>
              </a:solidFill>
              <a:latin typeface="Times New Roman" pitchFamily="18" charset="0"/>
            </a:endParaRPr>
          </a:p>
        </p:txBody>
      </p:sp>
      <p:sp>
        <p:nvSpPr>
          <p:cNvPr id="6151" name="Прямоугольник 10"/>
          <p:cNvSpPr>
            <a:spLocks noChangeArrowheads="1"/>
          </p:cNvSpPr>
          <p:nvPr/>
        </p:nvSpPr>
        <p:spPr bwMode="auto">
          <a:xfrm>
            <a:off x="6858000" y="2500313"/>
            <a:ext cx="21161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Times New Roman" pitchFamily="18" charset="0"/>
              </a:rPr>
              <a:t>серые</a:t>
            </a:r>
            <a:endParaRPr lang="ru-RU" sz="320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6152" name="TextBox 12"/>
          <p:cNvSpPr txBox="1">
            <a:spLocks noChangeArrowheads="1"/>
          </p:cNvSpPr>
          <p:nvPr/>
        </p:nvSpPr>
        <p:spPr bwMode="auto">
          <a:xfrm>
            <a:off x="3429000" y="5857875"/>
            <a:ext cx="17462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Times New Roman" pitchFamily="18" charset="0"/>
              </a:rPr>
              <a:t>синие</a:t>
            </a:r>
          </a:p>
        </p:txBody>
      </p:sp>
      <p:pic>
        <p:nvPicPr>
          <p:cNvPr id="6153" name="Picture 6" descr="C:\Users\пк\Desktop\зел..JPG"/>
          <p:cNvPicPr>
            <a:picLocks noChangeAspect="1" noChangeArrowheads="1"/>
          </p:cNvPicPr>
          <p:nvPr/>
        </p:nvPicPr>
        <p:blipFill>
          <a:blip r:embed="rId5" cstate="print"/>
          <a:srcRect l="39565" t="6625" r="31738" b="50000"/>
          <a:stretch>
            <a:fillRect/>
          </a:stretch>
        </p:blipFill>
        <p:spPr bwMode="auto">
          <a:xfrm>
            <a:off x="714375" y="642938"/>
            <a:ext cx="1714500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7" descr="C:\Users\пк\Desktop\ореховые(болотные).jpg"/>
          <p:cNvPicPr>
            <a:picLocks noChangeAspect="1" noChangeArrowheads="1"/>
          </p:cNvPicPr>
          <p:nvPr/>
        </p:nvPicPr>
        <p:blipFill>
          <a:blip r:embed="rId6" cstate="print"/>
          <a:srcRect l="29800" t="24194" r="52815" b="53474"/>
          <a:stretch>
            <a:fillRect/>
          </a:stretch>
        </p:blipFill>
        <p:spPr bwMode="auto">
          <a:xfrm>
            <a:off x="463550" y="3429001"/>
            <a:ext cx="225107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8" descr="C:\Users\пк\Desktop\янарные.jpg"/>
          <p:cNvPicPr>
            <a:picLocks noChangeAspect="1" noChangeArrowheads="1"/>
          </p:cNvPicPr>
          <p:nvPr/>
        </p:nvPicPr>
        <p:blipFill>
          <a:blip r:embed="rId7" cstate="print"/>
          <a:srcRect l="57477" t="36586" r="14381" b="16850"/>
          <a:stretch>
            <a:fillRect/>
          </a:stretch>
        </p:blipFill>
        <p:spPr bwMode="auto">
          <a:xfrm>
            <a:off x="6215063" y="3357563"/>
            <a:ext cx="2373312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6" name="TextBox 17"/>
          <p:cNvSpPr txBox="1">
            <a:spLocks noChangeArrowheads="1"/>
          </p:cNvSpPr>
          <p:nvPr/>
        </p:nvSpPr>
        <p:spPr bwMode="auto">
          <a:xfrm>
            <a:off x="6215063" y="5786438"/>
            <a:ext cx="24907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Times New Roman" pitchFamily="18" charset="0"/>
              </a:rPr>
              <a:t>янтарные</a:t>
            </a:r>
          </a:p>
        </p:txBody>
      </p:sp>
      <p:sp>
        <p:nvSpPr>
          <p:cNvPr id="6157" name="TextBox 18"/>
          <p:cNvSpPr txBox="1">
            <a:spLocks noChangeArrowheads="1"/>
          </p:cNvSpPr>
          <p:nvPr/>
        </p:nvSpPr>
        <p:spPr bwMode="auto">
          <a:xfrm>
            <a:off x="357188" y="5786438"/>
            <a:ext cx="25717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Times New Roman" pitchFamily="18" charset="0"/>
              </a:rPr>
              <a:t>ореховые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7" y="214290"/>
            <a:ext cx="5715040" cy="857256"/>
          </a:xfrm>
          <a:extLst>
            <a:ext uri="{91240B29-F687-4F45-9708-019B960494DF}">
              <a14:hiddenLine xmlns:a14="http://schemas.microsoft.com/office/drawing/2010/main" xmlns="" w="9525">
                <a:solidFill>
                  <a:srgbClr val="0066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Берегите зрение!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7940" y="1000108"/>
            <a:ext cx="8197464" cy="557216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1600" dirty="0" smtClean="0"/>
              <a:t> </a:t>
            </a:r>
            <a:r>
              <a:rPr lang="ru-RU" sz="2000" b="1" dirty="0" smtClean="0">
                <a:solidFill>
                  <a:srgbClr val="000066"/>
                </a:solidFill>
              </a:rPr>
              <a:t>Читай</a:t>
            </a:r>
            <a:r>
              <a:rPr lang="ru-RU" sz="2000" b="1" dirty="0">
                <a:solidFill>
                  <a:srgbClr val="000066"/>
                </a:solidFill>
              </a:rPr>
              <a:t>, пиши только при хорошем освещении, но помни, что яркий свет не должен попадать в </a:t>
            </a:r>
            <a:r>
              <a:rPr lang="ru-RU" sz="2000" b="1" dirty="0" smtClean="0">
                <a:solidFill>
                  <a:srgbClr val="000066"/>
                </a:solidFill>
              </a:rPr>
              <a:t>глаза.</a:t>
            </a:r>
            <a:endParaRPr lang="ru-RU" sz="2000" b="1" dirty="0">
              <a:solidFill>
                <a:srgbClr val="000066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0066"/>
                </a:solidFill>
              </a:rPr>
              <a:t>Следи </a:t>
            </a:r>
            <a:r>
              <a:rPr lang="ru-RU" sz="2000" b="1" dirty="0">
                <a:solidFill>
                  <a:srgbClr val="000066"/>
                </a:solidFill>
              </a:rPr>
              <a:t>за тем, чтобы книга или тетрадь были на расстоянии 30 – 35 сантиметров от глаз. Свет должен падать </a:t>
            </a:r>
            <a:r>
              <a:rPr lang="ru-RU" sz="2000" b="1" dirty="0" smtClean="0">
                <a:solidFill>
                  <a:srgbClr val="000066"/>
                </a:solidFill>
              </a:rPr>
              <a:t>слева.</a:t>
            </a:r>
            <a:endParaRPr lang="ru-RU" sz="2000" b="1" dirty="0">
              <a:solidFill>
                <a:srgbClr val="000066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0066"/>
                </a:solidFill>
              </a:rPr>
              <a:t>Не </a:t>
            </a:r>
            <a:r>
              <a:rPr lang="ru-RU" sz="2000" b="1" dirty="0">
                <a:solidFill>
                  <a:srgbClr val="000066"/>
                </a:solidFill>
              </a:rPr>
              <a:t>читай лёжа</a:t>
            </a:r>
            <a:r>
              <a:rPr lang="ru-RU" sz="2000" b="1" dirty="0" smtClean="0">
                <a:solidFill>
                  <a:srgbClr val="000066"/>
                </a:solidFill>
              </a:rPr>
              <a:t>. Не читай в транспорте!</a:t>
            </a:r>
            <a:endParaRPr lang="ru-RU" sz="2000" b="1" dirty="0">
              <a:solidFill>
                <a:srgbClr val="000066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0066"/>
                </a:solidFill>
              </a:rPr>
              <a:t>Берегите свои глаза от ударов и уколов, различных травм!</a:t>
            </a:r>
            <a:endParaRPr lang="ru-RU" sz="2000" b="1" dirty="0">
              <a:solidFill>
                <a:srgbClr val="000066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0066"/>
                </a:solidFill>
              </a:rPr>
              <a:t>Если </a:t>
            </a:r>
            <a:r>
              <a:rPr lang="ru-RU" sz="2000" b="1" dirty="0">
                <a:solidFill>
                  <a:srgbClr val="000066"/>
                </a:solidFill>
              </a:rPr>
              <a:t>долго читаешь, пишешь, рисуешь, каждые 30 минут давай глазам </a:t>
            </a:r>
            <a:r>
              <a:rPr lang="ru-RU" sz="2000" b="1" dirty="0" smtClean="0">
                <a:solidFill>
                  <a:srgbClr val="000066"/>
                </a:solidFill>
              </a:rPr>
              <a:t>отдохнуть, делайте гимнастику для глаз!</a:t>
            </a:r>
            <a:endParaRPr lang="ru-RU" sz="2000" b="1" dirty="0">
              <a:solidFill>
                <a:srgbClr val="000066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0066"/>
                </a:solidFill>
              </a:rPr>
              <a:t>Не проводите много времени у компьютера и телевизора.</a:t>
            </a:r>
            <a:endParaRPr lang="ru-RU" sz="2000" b="1" dirty="0">
              <a:solidFill>
                <a:srgbClr val="000066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0066"/>
                </a:solidFill>
              </a:rPr>
              <a:t>Не </a:t>
            </a:r>
            <a:r>
              <a:rPr lang="ru-RU" sz="2000" b="1" dirty="0">
                <a:solidFill>
                  <a:srgbClr val="000066"/>
                </a:solidFill>
              </a:rPr>
              <a:t>три глаза руками – так можно занести соринку или опасные </a:t>
            </a:r>
            <a:r>
              <a:rPr lang="ru-RU" sz="2000" b="1" dirty="0" smtClean="0">
                <a:solidFill>
                  <a:srgbClr val="000066"/>
                </a:solidFill>
              </a:rPr>
              <a:t>бактерии.</a:t>
            </a:r>
            <a:endParaRPr lang="ru-RU" sz="2000" b="1" dirty="0">
              <a:solidFill>
                <a:srgbClr val="000066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0066"/>
                </a:solidFill>
              </a:rPr>
              <a:t>Пользуйся </a:t>
            </a:r>
            <a:r>
              <a:rPr lang="ru-RU" sz="2000" b="1" dirty="0">
                <a:solidFill>
                  <a:srgbClr val="000066"/>
                </a:solidFill>
              </a:rPr>
              <a:t>чистым носовым </a:t>
            </a:r>
            <a:r>
              <a:rPr lang="ru-RU" sz="2000" b="1" dirty="0" smtClean="0">
                <a:solidFill>
                  <a:srgbClr val="000066"/>
                </a:solidFill>
              </a:rPr>
              <a:t>платком.</a:t>
            </a:r>
            <a:endParaRPr lang="ru-RU" sz="2000" b="1" dirty="0">
              <a:solidFill>
                <a:srgbClr val="000066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0066"/>
                </a:solidFill>
              </a:rPr>
              <a:t>Не стесняйтесь </a:t>
            </a:r>
            <a:r>
              <a:rPr lang="ru-RU" sz="2000" b="1" dirty="0">
                <a:solidFill>
                  <a:srgbClr val="000066"/>
                </a:solidFill>
              </a:rPr>
              <a:t>носить очки</a:t>
            </a:r>
            <a:r>
              <a:rPr lang="ru-RU" sz="2000" b="1" dirty="0" smtClean="0">
                <a:solidFill>
                  <a:srgbClr val="000066"/>
                </a:solidFill>
              </a:rPr>
              <a:t>. При ярком солнечном свете надевайте солнечные очки!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482915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9" descr="7028_d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b="14578"/>
          <a:stretch>
            <a:fillRect/>
          </a:stretch>
        </p:blipFill>
        <p:spPr bwMode="auto">
          <a:xfrm>
            <a:off x="1476375" y="-171450"/>
            <a:ext cx="5903913" cy="691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blogentry-14-119733486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18242">
            <a:off x="2670175" y="2857500"/>
            <a:ext cx="1084263" cy="147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1321_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 rot="1996124">
            <a:off x="4932363" y="3284538"/>
            <a:ext cx="1439862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1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795" r="14795" b="17876"/>
          <a:stretch>
            <a:fillRect/>
          </a:stretch>
        </p:blipFill>
        <p:spPr bwMode="auto">
          <a:xfrm>
            <a:off x="4787900" y="1628775"/>
            <a:ext cx="95885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9" descr="DSC02756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24263" y="1412875"/>
            <a:ext cx="962025" cy="114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11" descr="ball_s"/>
          <p:cNvPicPr>
            <a:picLocks noChangeAspect="1" noChangeArrowheads="1"/>
          </p:cNvPicPr>
          <p:nvPr/>
        </p:nvPicPr>
        <p:blipFill>
          <a:blip r:embed="rId9" cstate="print">
            <a:lum bright="-12000"/>
          </a:blip>
          <a:srcRect/>
          <a:stretch>
            <a:fillRect/>
          </a:stretch>
        </p:blipFill>
        <p:spPr bwMode="auto">
          <a:xfrm>
            <a:off x="3851275" y="2852738"/>
            <a:ext cx="1096963" cy="128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2" name="Picture 18" descr="DSC02756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43908">
            <a:off x="3132138" y="4581525"/>
            <a:ext cx="1263650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3" name="Picture 19" descr="1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795" r="14795" b="17876"/>
          <a:stretch>
            <a:fillRect/>
          </a:stretch>
        </p:blipFill>
        <p:spPr bwMode="auto">
          <a:xfrm rot="2536906">
            <a:off x="4859338" y="4581525"/>
            <a:ext cx="1376362" cy="168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4" name="Picture 20" descr="blogentry-14-1197334868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0394">
            <a:off x="4284663" y="260350"/>
            <a:ext cx="712787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7" name="Rectangle 22"/>
          <p:cNvSpPr>
            <a:spLocks noChangeArrowheads="1"/>
          </p:cNvSpPr>
          <p:nvPr/>
        </p:nvSpPr>
        <p:spPr bwMode="auto">
          <a:xfrm>
            <a:off x="4787900" y="188913"/>
            <a:ext cx="331311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167" name="Picture 23" descr="d3365a70f643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7086"/>
          <a:stretch>
            <a:fillRect/>
          </a:stretch>
        </p:blipFill>
        <p:spPr bwMode="auto">
          <a:xfrm>
            <a:off x="6372225" y="260350"/>
            <a:ext cx="936625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8" name="Picture 24" descr="d3365a70f643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7086"/>
          <a:stretch>
            <a:fillRect/>
          </a:stretch>
        </p:blipFill>
        <p:spPr bwMode="auto">
          <a:xfrm>
            <a:off x="539750" y="4005263"/>
            <a:ext cx="93662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9" name="Picture 25" descr="d3365a70f643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5515"/>
          <a:stretch>
            <a:fillRect/>
          </a:stretch>
        </p:blipFill>
        <p:spPr bwMode="auto">
          <a:xfrm>
            <a:off x="7235825" y="2781300"/>
            <a:ext cx="1223963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0" name="Picture 26" descr="d3365a70f643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5220" b="1892"/>
          <a:stretch>
            <a:fillRect/>
          </a:stretch>
        </p:blipFill>
        <p:spPr bwMode="auto">
          <a:xfrm>
            <a:off x="1042988" y="836613"/>
            <a:ext cx="1296987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1" name="Picture 27" descr="d3365a70f643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7243"/>
          <a:stretch>
            <a:fillRect/>
          </a:stretch>
        </p:blipFill>
        <p:spPr bwMode="auto">
          <a:xfrm>
            <a:off x="7524750" y="5445125"/>
            <a:ext cx="935038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6" name="Picture 3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1 - мален.ёлочке.wav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675688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1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000"/>
                            </p:stCondLst>
                            <p:childTnLst>
                              <p:par>
                                <p:cTn id="47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0"/>
                            </p:stCondLst>
                            <p:childTnLst>
                              <p:par>
                                <p:cTn id="55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1000"/>
                            </p:stCondLst>
                            <p:childTnLst>
                              <p:par>
                                <p:cTn id="63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4000"/>
                            </p:stCondLst>
                            <p:childTnLst>
                              <p:par>
                                <p:cTn id="67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28 -0.17546 C 0.02865 -0.17546 0.08472 -0.10069 0.08472 -0.00879 C 0.08472 0.08311 0.02865 0.15787 -0.04028 0.15787 C -0.1092 0.15787 -0.16528 0.08311 -0.16528 -0.00879 C -0.16528 -0.10069 -0.1092 -0.17546 -0.04028 -0.17546 Z " pathEditMode="relative" rAng="0" ptsTypes="fffff">
                                      <p:cBhvr>
                                        <p:cTn id="68" dur="20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8000"/>
                            </p:stCondLst>
                            <p:childTnLst>
                              <p:par>
                                <p:cTn id="70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75 -0.11713 C 0.08767 -0.11713 0.14375 -0.04236 0.14375 0.04954 C 0.14375 0.14144 0.08767 0.21621 0.01875 0.21621 C -0.05018 0.21621 -0.10625 0.14144 -0.10625 0.04954 C -0.10625 -0.04236 -0.05018 -0.11713 0.01875 -0.11713 Z " pathEditMode="relative" rAng="0" ptsTypes="fffff">
                                      <p:cBhvr>
                                        <p:cTn id="71" dur="20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73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8000"/>
                            </p:stCondLst>
                            <p:childTnLst>
                              <p:par>
                                <p:cTn id="77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2000"/>
                            </p:stCondLst>
                            <p:childTnLst>
                              <p:par>
                                <p:cTn id="81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8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7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8671" y="410818"/>
            <a:ext cx="6447501" cy="13208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2"/>
                </a:solidFill>
              </a:rPr>
              <a:t>Загадка.</a:t>
            </a:r>
            <a:endParaRPr lang="ru-RU" sz="5400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tx2"/>
                </a:solidFill>
              </a:rPr>
              <a:t>          Маша слушает в лесу, 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tx2"/>
                </a:solidFill>
              </a:rPr>
              <a:t>          как кричат кукушки,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tx2"/>
                </a:solidFill>
              </a:rPr>
              <a:t>          А для этого нужны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2"/>
                </a:solidFill>
              </a:rPr>
              <a:t>          нашей Маше…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2"/>
                </a:solidFill>
              </a:rPr>
              <a:t>          ушки</a:t>
            </a:r>
          </a:p>
        </p:txBody>
      </p:sp>
      <p:pic>
        <p:nvPicPr>
          <p:cNvPr id="4" name="Picture 2" descr="http://im2-tub-ru.yandex.net/i?id=478597708-23-72&amp;n=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572140"/>
            <a:ext cx="1214414" cy="1285860"/>
          </a:xfrm>
          <a:prstGeom prst="rect">
            <a:avLst/>
          </a:prstGeom>
          <a:noFill/>
        </p:spPr>
      </p:pic>
      <p:pic>
        <p:nvPicPr>
          <p:cNvPr id="5" name="Picture 2" descr="http://im5-tub-ru.yandex.net/i?id=23059109-64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15250" y="5429250"/>
            <a:ext cx="1428750" cy="1428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57082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Subtitle 2"/>
          <p:cNvSpPr txBox="1">
            <a:spLocks/>
          </p:cNvSpPr>
          <p:nvPr/>
        </p:nvSpPr>
        <p:spPr bwMode="auto">
          <a:xfrm>
            <a:off x="1105969" y="5338401"/>
            <a:ext cx="4071938" cy="1752600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endParaRPr lang="ru-RU" sz="20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7157" y="357166"/>
            <a:ext cx="6213779" cy="14280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          </a:t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Уши – орган слуха.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</a:b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643570" y="500041"/>
            <a:ext cx="1222614" cy="100013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79320" y="912109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9350" y="1888840"/>
            <a:ext cx="457200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kern="10" dirty="0" smtClean="0">
              <a:ln w="9525">
                <a:noFill/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Слух – это способность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воспринимать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звуковые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волны.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75460" y="3698461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  <p:pic>
        <p:nvPicPr>
          <p:cNvPr id="13" name="Picture 2" descr="http://im6-tub-ru.yandex.net/i?id=460807056-55-72&amp;n=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5000636"/>
            <a:ext cx="1296144" cy="158417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578" y="2428868"/>
            <a:ext cx="1564481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3189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/>
              <a:t>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i="1" dirty="0" smtClean="0">
                <a:solidFill>
                  <a:schemeClr val="accent2"/>
                </a:solidFill>
              </a:rPr>
              <a:t>Берегите </a:t>
            </a:r>
            <a:r>
              <a:rPr lang="ru-RU" sz="4800" b="1" i="1" dirty="0">
                <a:solidFill>
                  <a:schemeClr val="accent2"/>
                </a:solidFill>
              </a:rPr>
              <a:t>уши!</a:t>
            </a:r>
            <a:br>
              <a:rPr lang="ru-RU" sz="4800" b="1" i="1" dirty="0">
                <a:solidFill>
                  <a:schemeClr val="accent2"/>
                </a:solidFill>
              </a:rPr>
            </a:br>
            <a:endParaRPr lang="ru-RU" sz="4800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ru-RU" sz="2000" dirty="0"/>
              <a:t> </a:t>
            </a:r>
            <a:endParaRPr lang="ru-RU" sz="2000" dirty="0" smtClean="0"/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3100" b="1" dirty="0" smtClean="0">
                <a:solidFill>
                  <a:schemeClr val="tx2"/>
                </a:solidFill>
              </a:rPr>
              <a:t>Сильный шум, резкие звуки, громкая музыка портят слух. </a:t>
            </a:r>
          </a:p>
          <a:p>
            <a:pPr>
              <a:lnSpc>
                <a:spcPct val="80000"/>
              </a:lnSpc>
              <a:buNone/>
            </a:pPr>
            <a:endParaRPr lang="ru-RU" sz="3100" b="1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3100" b="1" dirty="0" smtClean="0">
                <a:solidFill>
                  <a:schemeClr val="tx2"/>
                </a:solidFill>
              </a:rPr>
              <a:t>Никогда не ковыряйте в ушах спичками, булавками и </a:t>
            </a:r>
          </a:p>
          <a:p>
            <a:pPr>
              <a:lnSpc>
                <a:spcPct val="80000"/>
              </a:lnSpc>
              <a:buNone/>
            </a:pPr>
            <a:r>
              <a:rPr lang="ru-RU" sz="3100" b="1" dirty="0" smtClean="0">
                <a:solidFill>
                  <a:schemeClr val="tx2"/>
                </a:solidFill>
              </a:rPr>
              <a:t>      Можете повредить барабанную перепонку и потерять слух.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endParaRPr lang="ru-RU" sz="3100" b="1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3100" b="1" dirty="0" smtClean="0">
                <a:solidFill>
                  <a:schemeClr val="tx2"/>
                </a:solidFill>
              </a:rPr>
              <a:t>Если почувствуете боль в ухе, сразу обращайтесь к врачу.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endParaRPr lang="ru-RU" sz="3100" b="1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3100" b="1" dirty="0" smtClean="0">
                <a:solidFill>
                  <a:schemeClr val="tx2"/>
                </a:solidFill>
              </a:rPr>
              <a:t>Надо </a:t>
            </a:r>
            <a:r>
              <a:rPr lang="ru-RU" sz="3100" b="1" dirty="0">
                <a:solidFill>
                  <a:schemeClr val="tx2"/>
                </a:solidFill>
              </a:rPr>
              <a:t>регулярно мыть уши с мылом и чистить туго </a:t>
            </a:r>
            <a:endParaRPr lang="ru-RU" sz="3100" b="1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ru-RU" sz="3100" b="1" dirty="0" smtClean="0">
                <a:solidFill>
                  <a:schemeClr val="tx2"/>
                </a:solidFill>
              </a:rPr>
              <a:t>      скрученной </a:t>
            </a:r>
            <a:r>
              <a:rPr lang="ru-RU" sz="3100" b="1" dirty="0">
                <a:solidFill>
                  <a:schemeClr val="tx2"/>
                </a:solidFill>
              </a:rPr>
              <a:t>ваткой.</a:t>
            </a:r>
          </a:p>
          <a:p>
            <a:pPr>
              <a:lnSpc>
                <a:spcPct val="80000"/>
              </a:lnSpc>
              <a:buNone/>
            </a:pPr>
            <a:r>
              <a:rPr lang="ru-RU" sz="3100" b="1" dirty="0">
                <a:solidFill>
                  <a:schemeClr val="tx2"/>
                </a:solidFill>
              </a:rPr>
              <a:t> </a:t>
            </a:r>
            <a:endParaRPr lang="ru-RU" sz="3100" b="1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3100" b="1" dirty="0" smtClean="0">
                <a:solidFill>
                  <a:schemeClr val="tx2"/>
                </a:solidFill>
              </a:rPr>
              <a:t>В холодную погоду носи шапку.</a:t>
            </a:r>
          </a:p>
          <a:p>
            <a:pPr>
              <a:lnSpc>
                <a:spcPct val="80000"/>
              </a:lnSpc>
              <a:buNone/>
            </a:pPr>
            <a:r>
              <a:rPr lang="ru-RU" sz="3100" b="1" dirty="0" smtClean="0">
                <a:solidFill>
                  <a:schemeClr val="tx2"/>
                </a:solidFill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3100" b="1" dirty="0" smtClean="0">
                <a:solidFill>
                  <a:schemeClr val="tx2"/>
                </a:solidFill>
              </a:rPr>
              <a:t>Чаще </a:t>
            </a:r>
            <a:r>
              <a:rPr lang="ru-RU" sz="3100" b="1" dirty="0">
                <a:solidFill>
                  <a:schemeClr val="tx2"/>
                </a:solidFill>
              </a:rPr>
              <a:t>отдыхайте в  тишине.</a:t>
            </a:r>
          </a:p>
          <a:p>
            <a:pPr>
              <a:lnSpc>
                <a:spcPct val="80000"/>
              </a:lnSpc>
              <a:buNone/>
            </a:pPr>
            <a:r>
              <a:rPr lang="ru-RU" sz="3100" b="1" dirty="0">
                <a:solidFill>
                  <a:schemeClr val="tx2"/>
                </a:solidFill>
              </a:rPr>
              <a:t> </a:t>
            </a:r>
            <a:endParaRPr lang="ru-RU" sz="3100" b="1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ru-RU" sz="3100" b="1" dirty="0">
                <a:solidFill>
                  <a:schemeClr val="tx2"/>
                </a:solidFill>
              </a:rPr>
              <a:t/>
            </a:r>
            <a:br>
              <a:rPr lang="ru-RU" sz="3100" b="1" dirty="0">
                <a:solidFill>
                  <a:schemeClr val="tx2"/>
                </a:solidFill>
              </a:rPr>
            </a:br>
            <a:endParaRPr lang="ru-RU" sz="3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0648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Природа\An Everclear Afternoon - 1600x1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08000" y="-381000"/>
            <a:ext cx="10160000" cy="7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январь чайковски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Природа\An Everclear Afternoon - 1600x1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0" y="-381000"/>
            <a:ext cx="10160000" cy="7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583" y="285728"/>
            <a:ext cx="6447501" cy="1357322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2"/>
                </a:solidFill>
              </a:rPr>
              <a:t>Загадка.</a:t>
            </a:r>
            <a:endParaRPr lang="ru-RU" sz="5400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Запах, хлеба, запах меда,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Запах лука, запах роз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различать поможет … 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002060"/>
                </a:solidFill>
              </a:rPr>
              <a:t>  Нос</a:t>
            </a:r>
            <a:endParaRPr lang="ru-RU" sz="44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chemeClr val="tx2"/>
                </a:solidFill>
              </a:rPr>
              <a:t>         Между двух светил 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tx2"/>
                </a:solidFill>
              </a:rPr>
              <a:t>         в середине я один.</a:t>
            </a:r>
            <a:endParaRPr lang="ru-RU" sz="4400" b="1" dirty="0">
              <a:solidFill>
                <a:schemeClr val="tx2"/>
              </a:solidFill>
            </a:endParaRPr>
          </a:p>
        </p:txBody>
      </p:sp>
      <p:pic>
        <p:nvPicPr>
          <p:cNvPr id="4" name="Picture 5" descr="pict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57166"/>
            <a:ext cx="221457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im5-tub-ru.yandex.net/i?id=23059109-64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15250" y="5429250"/>
            <a:ext cx="1428750" cy="1428750"/>
          </a:xfrm>
          <a:prstGeom prst="rect">
            <a:avLst/>
          </a:prstGeom>
          <a:noFill/>
        </p:spPr>
      </p:pic>
      <p:pic>
        <p:nvPicPr>
          <p:cNvPr id="6" name="Picture 2" descr="http://im2-tub-ru.yandex.net/i?id=478597708-23-72&amp;n=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5572140"/>
            <a:ext cx="1428728" cy="12858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4410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684213" y="620712"/>
            <a:ext cx="7921625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Предмет </a:t>
            </a:r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«Окружающий мир»    </a:t>
            </a:r>
            <a:endParaRPr lang="ru-RU" sz="36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3 класс УМК «Школа России»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Раздел </a:t>
            </a:r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«Мы и наше здоровье»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ru-RU" sz="4800" b="1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ru-RU" sz="4800" b="1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Тема </a:t>
            </a:r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«Органы чувств»</a:t>
            </a:r>
          </a:p>
        </p:txBody>
      </p:sp>
      <p:pic>
        <p:nvPicPr>
          <p:cNvPr id="38919" name="Picture 7" descr="J01490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3071811"/>
            <a:ext cx="322898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0088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/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b="1" dirty="0" smtClean="0">
                <a:solidFill>
                  <a:schemeClr val="accent2"/>
                </a:solidFill>
              </a:rPr>
              <a:t> Нос – орган обоняния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612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  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                Обоняние – это 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           способность организма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            чувствовать запахи. </a:t>
            </a:r>
            <a:r>
              <a:rPr lang="ru-RU" b="1" dirty="0" smtClean="0">
                <a:solidFill>
                  <a:srgbClr val="000066"/>
                </a:solidFill>
              </a:rPr>
              <a:t/>
            </a:r>
            <a:br>
              <a:rPr lang="ru-RU" b="1" dirty="0" smtClean="0">
                <a:solidFill>
                  <a:srgbClr val="000066"/>
                </a:solidFill>
              </a:rPr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15207" y="0"/>
            <a:ext cx="1928794" cy="2589532"/>
          </a:xfrm>
          <a:prstGeom prst="rect">
            <a:avLst/>
          </a:prstGeom>
        </p:spPr>
      </p:pic>
      <p:pic>
        <p:nvPicPr>
          <p:cNvPr id="6" name="Picture 2" descr="http://im2-tub-ru.yandex.net/i?id=478597708-23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14678" y="5572140"/>
            <a:ext cx="1357290" cy="1285860"/>
          </a:xfrm>
          <a:prstGeom prst="rect">
            <a:avLst/>
          </a:prstGeom>
          <a:noFill/>
        </p:spPr>
      </p:pic>
      <p:pic>
        <p:nvPicPr>
          <p:cNvPr id="7" name="Picture 2" descr="http://im5-tub-ru.yandex.net/i?id=23059109-64-72&amp;n=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715250" y="5429250"/>
            <a:ext cx="1428750" cy="1428750"/>
          </a:xfrm>
          <a:prstGeom prst="rect">
            <a:avLst/>
          </a:prstGeom>
          <a:noFill/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4214818"/>
            <a:ext cx="1928826" cy="25352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1357290" y="285728"/>
            <a:ext cx="62150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u="sng" dirty="0">
                <a:solidFill>
                  <a:schemeClr val="accent2"/>
                </a:solidFill>
                <a:latin typeface="Times New Roman" pitchFamily="18" charset="0"/>
              </a:rPr>
              <a:t>Как сохранить обоняние.</a:t>
            </a:r>
          </a:p>
        </p:txBody>
      </p:sp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357158" y="928670"/>
            <a:ext cx="821537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endParaRPr lang="ru-RU" sz="28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</a:rPr>
              <a:t>Не лазить в нос посторонними предметами.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70C0"/>
                </a:solidFill>
              </a:rPr>
              <a:t>Не ходите с мокрыми ногами и в сырой одежде.</a:t>
            </a:r>
            <a:endParaRPr lang="ru-RU" sz="28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70C0"/>
                </a:solidFill>
              </a:rPr>
              <a:t>Старайтесь не общаться с людьми, которые чихают и кашляют</a:t>
            </a:r>
            <a:endParaRPr lang="ru-RU" sz="28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70C0"/>
                </a:solidFill>
              </a:rPr>
              <a:t>Содержать нос в чистоте.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70C0"/>
                </a:solidFill>
              </a:rPr>
              <a:t>Если есть насморк, то необходимо его лечить.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70C0"/>
                </a:solidFill>
              </a:rPr>
              <a:t>Пользоваться личным носовым платком.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70C0"/>
                </a:solidFill>
              </a:rPr>
              <a:t>Надо закаляться, беречь организм от простуды.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70C0"/>
                </a:solidFill>
              </a:rPr>
              <a:t>Не курить, так как обоняние ухудшается у                       курящих людей.</a:t>
            </a:r>
          </a:p>
          <a:p>
            <a:r>
              <a:rPr lang="ru-RU" sz="3600" b="1" i="1" dirty="0" smtClean="0"/>
              <a:t> </a:t>
            </a:r>
            <a:endParaRPr lang="ru-RU" sz="3600" dirty="0" smtClean="0"/>
          </a:p>
          <a:p>
            <a:pPr lvl="0"/>
            <a:endParaRPr lang="ru-RU" sz="3600" dirty="0" smtClean="0">
              <a:solidFill>
                <a:srgbClr val="0070C0"/>
              </a:solidFill>
            </a:endParaRPr>
          </a:p>
          <a:p>
            <a:endParaRPr lang="ru-RU" sz="3600" dirty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8637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2"/>
                </a:solidFill>
              </a:rPr>
              <a:t>Загадка.</a:t>
            </a:r>
            <a:endParaRPr lang="ru-RU" sz="5400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57298"/>
            <a:ext cx="8686800" cy="476886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400" b="1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ru-RU" sz="4400" b="1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ru-RU" sz="4400" b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chemeClr val="tx2"/>
                </a:solidFill>
              </a:rPr>
              <a:t>                             Всегда во рту, 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tx2"/>
                </a:solidFill>
              </a:rPr>
              <a:t>                             а не проглотишь.</a:t>
            </a:r>
            <a:endParaRPr lang="ru-RU" sz="4400" b="1" dirty="0">
              <a:solidFill>
                <a:schemeClr val="tx2"/>
              </a:solidFill>
            </a:endParaRPr>
          </a:p>
        </p:txBody>
      </p:sp>
      <p:pic>
        <p:nvPicPr>
          <p:cNvPr id="6" name="Picture 8" descr="img26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357166"/>
            <a:ext cx="3038475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500062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Всегда он в работе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Когда говорим,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А отдыхает, когда мы      молчим.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Язык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9451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74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74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2357422" y="571500"/>
            <a:ext cx="521495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</a:rPr>
              <a:t>Язык – орган вкуса.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283" y="1773238"/>
            <a:ext cx="442915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Язык помогает</a:t>
            </a:r>
            <a:endParaRPr lang="ru-RU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человеку различать</a:t>
            </a:r>
            <a:endParaRPr lang="ru-RU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вкус еды</a:t>
            </a:r>
            <a: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 dirty="0" smtClean="0">
                <a:solidFill>
                  <a:schemeClr val="accent2"/>
                </a:solidFill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Снаружи язык покрыт бесчисленны множеством сосочков. В них заложены окончания нервов, умеющих ощущать, что попало в рот. 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endParaRPr lang="ru-RU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6" descr="1264620231_jazzikk"/>
          <p:cNvPicPr>
            <a:picLocks noChangeAspect="1" noChangeArrowheads="1"/>
          </p:cNvPicPr>
          <p:nvPr/>
        </p:nvPicPr>
        <p:blipFill>
          <a:blip r:embed="rId3" cstate="print"/>
          <a:srcRect l="30421" t="25073" r="29933" b="4099"/>
          <a:stretch>
            <a:fillRect/>
          </a:stretch>
        </p:blipFill>
        <p:spPr bwMode="auto">
          <a:xfrm>
            <a:off x="4857752" y="1714488"/>
            <a:ext cx="3290888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chemeClr val="accent2"/>
                </a:solidFill>
              </a:rPr>
              <a:t>Берегите орган вкуса – язык.</a:t>
            </a:r>
            <a:endParaRPr lang="ru-RU" sz="4800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lnSpcReduction="10000"/>
          </a:bodyPr>
          <a:lstStyle/>
          <a:p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Мойте овощи и фрукты, чтобы в рот не попали микробы. Мойте руки перед едой!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Регулярно чистить зубы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, язык и щёки два раза в день (утром и вечером).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После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приёма пищи прополоскать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рот.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Нельзя есть горячую пищу.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Не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брать в рот острые предметы, чтобы не поранить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язык.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  <a:p>
            <a:pPr lvl="0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Систематически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очищать язык от налёта, чтобы избежать попадания инфекции в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организм.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3739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2"/>
                </a:solidFill>
              </a:rPr>
              <a:t>Загадка.</a:t>
            </a:r>
            <a:endParaRPr lang="ru-RU" sz="5400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3108" y="1600200"/>
            <a:ext cx="8572560" cy="45434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   </a:t>
            </a:r>
            <a:r>
              <a:rPr lang="ru-RU" sz="4400" b="1" dirty="0" smtClean="0">
                <a:solidFill>
                  <a:schemeClr val="tx2"/>
                </a:solidFill>
              </a:rPr>
              <a:t>Она бывает чёрной,                                          Она бывает белой,                                 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tx2"/>
                </a:solidFill>
              </a:rPr>
              <a:t>   Она бывает бледной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tx2"/>
                </a:solidFill>
              </a:rPr>
              <a:t>   Или загорелой.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tx2"/>
                </a:solidFill>
              </a:rPr>
              <a:t>   Кожа</a:t>
            </a:r>
            <a:endParaRPr lang="ru-RU" sz="4400" dirty="0">
              <a:solidFill>
                <a:schemeClr val="tx2"/>
              </a:solidFill>
            </a:endParaRPr>
          </a:p>
        </p:txBody>
      </p:sp>
      <p:pic>
        <p:nvPicPr>
          <p:cNvPr id="4" name="Picture 2" descr="http://im2-tub-ru.yandex.net/i?id=478597708-23-72&amp;n=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429250"/>
            <a:ext cx="1428750" cy="1428750"/>
          </a:xfrm>
          <a:prstGeom prst="rect">
            <a:avLst/>
          </a:prstGeom>
          <a:noFill/>
        </p:spPr>
      </p:pic>
      <p:pic>
        <p:nvPicPr>
          <p:cNvPr id="5" name="Picture 2" descr="http://im5-tub-ru.yandex.net/i?id=23059109-64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15250" y="5429250"/>
            <a:ext cx="1428750" cy="1428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1017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19" y="516835"/>
            <a:ext cx="6447501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>
                <a:solidFill>
                  <a:schemeClr val="accent2"/>
                </a:solidFill>
              </a:rPr>
              <a:t>Кожа – орган осязания.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2357431"/>
            <a:ext cx="5572164" cy="242889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chemeClr val="tx2"/>
                </a:solidFill>
              </a:rPr>
              <a:t>      </a:t>
            </a:r>
            <a:r>
              <a:rPr lang="ru-RU" sz="2800" b="1" dirty="0" smtClean="0">
                <a:solidFill>
                  <a:schemeClr val="tx2"/>
                </a:solidFill>
              </a:rPr>
              <a:t> Способность   человека  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  чувствовать  прикосновения</a:t>
            </a:r>
            <a:r>
              <a:rPr lang="ru-RU" sz="2800" b="1" i="1" dirty="0" smtClean="0">
                <a:solidFill>
                  <a:schemeClr val="tx2"/>
                </a:solidFill>
              </a:rPr>
              <a:t> –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tx2"/>
                </a:solidFill>
              </a:rPr>
              <a:t>         называется осязанием</a:t>
            </a:r>
            <a:r>
              <a:rPr lang="ru-RU" sz="2800" b="1" dirty="0" smtClean="0">
                <a:solidFill>
                  <a:schemeClr val="tx2"/>
                </a:solidFill>
              </a:rPr>
              <a:t>.                        </a:t>
            </a:r>
            <a:endParaRPr lang="ru-RU" sz="2800" b="1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2800" b="1" dirty="0">
                <a:solidFill>
                  <a:srgbClr val="000066"/>
                </a:solidFill>
              </a:rPr>
              <a:t/>
            </a:r>
            <a:br>
              <a:rPr lang="ru-RU" sz="2800" b="1" dirty="0">
                <a:solidFill>
                  <a:srgbClr val="000066"/>
                </a:solidFill>
              </a:rPr>
            </a:br>
            <a:r>
              <a:rPr lang="ru-RU" sz="2800" b="1" dirty="0">
                <a:solidFill>
                  <a:srgbClr val="000066"/>
                </a:solidFill>
              </a:rPr>
              <a:t/>
            </a:r>
            <a:br>
              <a:rPr lang="ru-RU" sz="2800" b="1" dirty="0">
                <a:solidFill>
                  <a:srgbClr val="000066"/>
                </a:solidFill>
              </a:rPr>
            </a:br>
            <a:r>
              <a:rPr lang="ru-RU" sz="2800" b="1" dirty="0">
                <a:solidFill>
                  <a:srgbClr val="000066"/>
                </a:solidFill>
              </a:rPr>
              <a:t>                          </a:t>
            </a:r>
          </a:p>
          <a:p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57884" y="1"/>
            <a:ext cx="3071834" cy="2597121"/>
          </a:xfrm>
          <a:prstGeom prst="rect">
            <a:avLst/>
          </a:prstGeom>
        </p:spPr>
      </p:pic>
      <p:pic>
        <p:nvPicPr>
          <p:cNvPr id="5" name="Picture 2" descr="http://im2-tub-ru.yandex.net/i?id=478597708-23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5572140"/>
            <a:ext cx="1285852" cy="1285860"/>
          </a:xfrm>
          <a:prstGeom prst="rect">
            <a:avLst/>
          </a:prstGeom>
          <a:noFill/>
        </p:spPr>
      </p:pic>
      <p:pic>
        <p:nvPicPr>
          <p:cNvPr id="6" name="Picture 2" descr="http://im5-tub-ru.yandex.net/i?id=23059109-64-72&amp;n=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715250" y="5429250"/>
            <a:ext cx="1428750" cy="1428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8992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571500" y="642938"/>
            <a:ext cx="77866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chemeClr val="accent2"/>
                </a:solidFill>
                <a:latin typeface="Times New Roman" pitchFamily="18" charset="0"/>
              </a:rPr>
              <a:t>Не глаз видит, не ухо слышит, не нос ощущает, а мозг!</a:t>
            </a:r>
          </a:p>
        </p:txBody>
      </p:sp>
      <p:pic>
        <p:nvPicPr>
          <p:cNvPr id="19459" name="Picture 9" descr="http://school.ort.spb.ru/library/small_school/nature/chelovec/urok2/pics/mozg2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714375" y="2500313"/>
            <a:ext cx="761682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28670"/>
            <a:ext cx="4038600" cy="4000529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Язык</a:t>
            </a:r>
          </a:p>
          <a:p>
            <a:r>
              <a:rPr lang="ru-RU" sz="4000" b="1" dirty="0" smtClean="0"/>
              <a:t>Кожа</a:t>
            </a:r>
          </a:p>
          <a:p>
            <a:r>
              <a:rPr lang="ru-RU" sz="4000" b="1" dirty="0" smtClean="0"/>
              <a:t>Глаза</a:t>
            </a:r>
          </a:p>
          <a:p>
            <a:r>
              <a:rPr lang="ru-RU" sz="4000" b="1" dirty="0" smtClean="0"/>
              <a:t>Уши</a:t>
            </a:r>
          </a:p>
          <a:p>
            <a:r>
              <a:rPr lang="ru-RU" sz="4000" b="1" dirty="0" smtClean="0"/>
              <a:t>Нос</a:t>
            </a:r>
            <a:endParaRPr lang="ru-RU" sz="40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928670"/>
            <a:ext cx="4038600" cy="37147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орган вкуса</a:t>
            </a:r>
          </a:p>
          <a:p>
            <a:pPr>
              <a:buNone/>
            </a:pPr>
            <a:r>
              <a:rPr lang="ru-RU" sz="4000" b="1" dirty="0" smtClean="0"/>
              <a:t>орган осязания</a:t>
            </a:r>
          </a:p>
          <a:p>
            <a:pPr>
              <a:buNone/>
            </a:pPr>
            <a:r>
              <a:rPr lang="ru-RU" sz="4000" b="1" dirty="0" smtClean="0"/>
              <a:t>орган зрения</a:t>
            </a:r>
          </a:p>
          <a:p>
            <a:pPr>
              <a:buNone/>
            </a:pPr>
            <a:r>
              <a:rPr lang="ru-RU" sz="4000" b="1" dirty="0" smtClean="0"/>
              <a:t>орган слуха</a:t>
            </a:r>
          </a:p>
          <a:p>
            <a:pPr>
              <a:buNone/>
            </a:pPr>
            <a:r>
              <a:rPr lang="ru-RU" sz="4000" b="1" dirty="0" smtClean="0"/>
              <a:t>орган обоняния</a:t>
            </a:r>
            <a:endParaRPr lang="ru-RU" sz="4000" b="1" dirty="0"/>
          </a:p>
        </p:txBody>
      </p:sp>
      <p:pic>
        <p:nvPicPr>
          <p:cNvPr id="5" name="Picture 2" descr="http://im2-tub-ru.yandex.net/i?id=478597708-23-72&amp;n=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71736" y="5143512"/>
            <a:ext cx="2000264" cy="1571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285720" y="785794"/>
            <a:ext cx="7429552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cap="all" baseline="-25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cap="all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</a:t>
            </a:r>
            <a:r>
              <a:rPr kumimoji="0" lang="ru-RU" sz="4000" b="1" i="0" u="none" strike="noStrike" cap="all" normalizeH="1" baseline="-25000" dirty="0" smtClean="0">
                <a:ln>
                  <a:noFill/>
                </a:ln>
                <a:solidFill>
                  <a:schemeClr val="accent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0" u="none" strike="noStrike" dirty="0" smtClean="0">
                <a:ln>
                  <a:noFill/>
                </a:ln>
                <a:solidFill>
                  <a:schemeClr val="accent2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Продолжи предложение</a:t>
            </a:r>
            <a:endParaRPr kumimoji="0" lang="ru-RU" sz="4000" b="1" i="0" u="none" strike="noStrike" dirty="0" smtClean="0">
              <a:ln>
                <a:noFill/>
              </a:ln>
              <a:solidFill>
                <a:schemeClr val="accent2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На уроке я узнал...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- Меня удивило...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- Было трудно...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Я понял что...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Мне захотелось...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http://im2-tub-ru.yandex.net/i?id=478597708-23-72&amp;n=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572140"/>
            <a:ext cx="1357290" cy="1285860"/>
          </a:xfrm>
          <a:prstGeom prst="rect">
            <a:avLst/>
          </a:prstGeom>
          <a:noFill/>
        </p:spPr>
      </p:pic>
      <p:pic>
        <p:nvPicPr>
          <p:cNvPr id="4" name="Picture 2" descr="http://im5-tub-ru.yandex.net/i?id=23059109-64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15250" y="542925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63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63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63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63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827088" y="5661025"/>
            <a:ext cx="11474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755650" y="692150"/>
            <a:ext cx="8064500" cy="600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</a:rPr>
              <a:t>Цели урока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sz="4000" b="1" i="1" dirty="0">
                <a:solidFill>
                  <a:schemeClr val="accent2"/>
                </a:solidFill>
                <a:latin typeface="Times New Roman" pitchFamily="18" charset="0"/>
              </a:rPr>
              <a:t>Сформировать понятия об органах чувств и их значении в жизни человека;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sz="4000" b="1" i="1" dirty="0">
                <a:solidFill>
                  <a:schemeClr val="accent2"/>
                </a:solidFill>
                <a:latin typeface="Times New Roman" pitchFamily="18" charset="0"/>
              </a:rPr>
              <a:t>Развивать культуру ЗОЖ;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sz="4000" b="1" i="1" dirty="0">
                <a:solidFill>
                  <a:schemeClr val="accent2"/>
                </a:solidFill>
                <a:latin typeface="Times New Roman" pitchFamily="18" charset="0"/>
              </a:rPr>
              <a:t>Воспитать потребность гигиенического отношения к органам чувств.</a:t>
            </a:r>
          </a:p>
        </p:txBody>
      </p:sp>
      <p:pic>
        <p:nvPicPr>
          <p:cNvPr id="5124" name="Picture 6" descr="J01994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7050" y="260350"/>
            <a:ext cx="18446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2143125" y="500063"/>
            <a:ext cx="52149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</a:rPr>
              <a:t>Домашнее задание.</a:t>
            </a:r>
          </a:p>
        </p:txBody>
      </p:sp>
      <p:sp>
        <p:nvSpPr>
          <p:cNvPr id="21507" name="Прямоугольник 2"/>
          <p:cNvSpPr>
            <a:spLocks noChangeArrowheads="1"/>
          </p:cNvSpPr>
          <p:nvPr/>
        </p:nvSpPr>
        <p:spPr bwMode="auto">
          <a:xfrm>
            <a:off x="928688" y="1428750"/>
            <a:ext cx="6858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</a:rPr>
              <a:t>          Прочитать </a:t>
            </a: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</a:rPr>
              <a:t>статью </a:t>
            </a:r>
            <a:endParaRPr lang="ru-RU" sz="3200" b="1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</a:rPr>
              <a:t>        «Органы чувств»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</a:endParaRPr>
          </a:p>
          <a:p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</a:rPr>
              <a:t>         страницы 126-129.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</a:endParaRPr>
          </a:p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</a:rPr>
              <a:t>Рабочая </a:t>
            </a: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</a:rPr>
              <a:t>тетрадь. 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</a:rPr>
              <a:t>Страницы 73-74. Выполнить задания №1,3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4" name="Picture 2" descr="http://im2-tub-ru.yandex.net/i?id=478597708-23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5429250"/>
            <a:ext cx="1428750" cy="1428750"/>
          </a:xfrm>
          <a:prstGeom prst="rect">
            <a:avLst/>
          </a:prstGeom>
          <a:noFill/>
        </p:spPr>
      </p:pic>
      <p:pic>
        <p:nvPicPr>
          <p:cNvPr id="5" name="Picture 2" descr="http://im5-tub-ru.yandex.net/i?id=23059109-64-72&amp;n=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715250" y="542925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2"/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НАШЕ НАСТРОЕНИЕ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4" name="Содержимое 3" descr="тучки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4265712"/>
            <a:ext cx="3456383" cy="2592288"/>
          </a:xfrm>
          <a:ln>
            <a:solidFill>
              <a:schemeClr val="accent2"/>
            </a:solidFill>
          </a:ln>
        </p:spPr>
      </p:pic>
      <p:pic>
        <p:nvPicPr>
          <p:cNvPr id="3" name="Picture 2" descr="http://babiki.ru/uploads/images/4/f/9/7/772/fdea9d32ba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12160" y="4293131"/>
            <a:ext cx="3131840" cy="2564869"/>
          </a:xfrm>
          <a:prstGeom prst="rect">
            <a:avLst/>
          </a:prstGeom>
          <a:noFill/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89" y="1428736"/>
            <a:ext cx="3786214" cy="328614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Хорошего настроения!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794" y="1428736"/>
            <a:ext cx="4736171" cy="4613290"/>
          </a:xfrm>
        </p:spPr>
      </p:pic>
    </p:spTree>
    <p:extLst>
      <p:ext uri="{BB962C8B-B14F-4D97-AF65-F5344CB8AC3E}">
        <p14:creationId xmlns="" xmlns:p14="http://schemas.microsoft.com/office/powerpoint/2010/main" val="110862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94771" y="1245866"/>
            <a:ext cx="6108603" cy="172330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Спасибо  за урок!!!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4357686" y="4429132"/>
            <a:ext cx="409028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</a:rPr>
              <a:t>Учитель начальных классов</a:t>
            </a:r>
          </a:p>
          <a:p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</a:rPr>
              <a:t>МБОУ 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</a:rPr>
              <a:t>Гремячевской</a:t>
            </a:r>
            <a:r>
              <a:rPr lang="ru-RU" sz="2000" b="1" smtClean="0">
                <a:solidFill>
                  <a:schemeClr val="tx2"/>
                </a:solidFill>
                <a:latin typeface="Times New Roman" pitchFamily="18" charset="0"/>
              </a:rPr>
              <a:t> школы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№ 2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Маслова Наталья Николаевна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4" name="Picture 3" descr="C:\Documents and Settings\User\Рабочий стол\Школьный клипарт\ef9a2aae22e6.jpg"/>
          <p:cNvPicPr>
            <a:picLocks noChangeAspect="1" noChangeArrowheads="1"/>
          </p:cNvPicPr>
          <p:nvPr/>
        </p:nvPicPr>
        <p:blipFill>
          <a:blip r:embed="rId3" cstate="print"/>
          <a:srcRect l="2267" t="2306" r="3780" b="4610"/>
          <a:stretch>
            <a:fillRect/>
          </a:stretch>
        </p:blipFill>
        <p:spPr bwMode="auto">
          <a:xfrm>
            <a:off x="571472" y="4786322"/>
            <a:ext cx="168433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5140" y="172279"/>
            <a:ext cx="6447501" cy="132080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chemeClr val="accent2"/>
                </a:solidFill>
              </a:rPr>
              <a:t>Как </a:t>
            </a:r>
            <a:r>
              <a:rPr lang="ru-RU" b="1" dirty="0">
                <a:solidFill>
                  <a:schemeClr val="accent2"/>
                </a:solidFill>
              </a:rPr>
              <a:t>ухаживать за кожей?</a:t>
            </a:r>
            <a:r>
              <a:rPr lang="ru-RU" sz="5400" dirty="0">
                <a:solidFill>
                  <a:srgbClr val="FF0000"/>
                </a:solidFill>
              </a:rPr>
              <a:t/>
            </a:r>
            <a:br>
              <a:rPr lang="ru-RU" sz="5400" dirty="0">
                <a:solidFill>
                  <a:srgbClr val="FF0000"/>
                </a:solidFill>
              </a:rPr>
            </a:b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7696" y="1500175"/>
            <a:ext cx="6447501" cy="3857651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000" b="1" dirty="0" smtClean="0">
                <a:solidFill>
                  <a:srgbClr val="0070C0"/>
                </a:solidFill>
              </a:rPr>
              <a:t>Кожу </a:t>
            </a:r>
            <a:r>
              <a:rPr lang="ru-RU" sz="2000" b="1" dirty="0">
                <a:solidFill>
                  <a:srgbClr val="0070C0"/>
                </a:solidFill>
              </a:rPr>
              <a:t>надо содержать в чистоте</a:t>
            </a:r>
          </a:p>
          <a:p>
            <a:pPr lvl="0"/>
            <a:r>
              <a:rPr lang="ru-RU" sz="2000" b="1" dirty="0">
                <a:solidFill>
                  <a:srgbClr val="0070C0"/>
                </a:solidFill>
              </a:rPr>
              <a:t>Мыть тело 1–2 раза в неделю с мылом и мочалкой</a:t>
            </a:r>
          </a:p>
          <a:p>
            <a:pPr lvl="0"/>
            <a:r>
              <a:rPr lang="ru-RU" sz="2000" b="1" dirty="0">
                <a:solidFill>
                  <a:srgbClr val="0070C0"/>
                </a:solidFill>
              </a:rPr>
              <a:t>Обязательно мыть руки, лицо, шею, ноги и подмышечные впадины</a:t>
            </a:r>
          </a:p>
          <a:p>
            <a:pPr lvl="0"/>
            <a:r>
              <a:rPr lang="ru-RU" sz="2000" b="1" dirty="0">
                <a:solidFill>
                  <a:srgbClr val="0070C0"/>
                </a:solidFill>
              </a:rPr>
              <a:t>Умываться то холодной, то горячей водой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Носить чистое </a:t>
            </a:r>
            <a:r>
              <a:rPr lang="ru-RU" sz="2000" b="1" dirty="0" smtClean="0">
                <a:solidFill>
                  <a:srgbClr val="0070C0"/>
                </a:solidFill>
              </a:rPr>
              <a:t>бельё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</a:rPr>
              <a:t>Носить свободную одежду и обувь.</a:t>
            </a:r>
          </a:p>
          <a:p>
            <a:pPr lvl="0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     Содержать </a:t>
            </a:r>
            <a:r>
              <a:rPr lang="ru-RU" sz="2000" b="1" dirty="0">
                <a:solidFill>
                  <a:srgbClr val="0070C0"/>
                </a:solidFill>
              </a:rPr>
              <a:t>в чистоте и подстригать ногти</a:t>
            </a:r>
          </a:p>
          <a:p>
            <a:pPr lvl="0"/>
            <a:r>
              <a:rPr lang="ru-RU" sz="2000" b="1" dirty="0">
                <a:solidFill>
                  <a:srgbClr val="0070C0"/>
                </a:solidFill>
              </a:rPr>
              <a:t>Старайтесь не ранить, не обжигать, не обмораживать </a:t>
            </a:r>
            <a:r>
              <a:rPr lang="ru-RU" sz="2000" b="1" dirty="0" smtClean="0">
                <a:solidFill>
                  <a:srgbClr val="0070C0"/>
                </a:solidFill>
              </a:rPr>
              <a:t>кожу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</a:rPr>
              <a:t>Чтобы кожа дышала, делай каждое утро зарядку.</a:t>
            </a:r>
          </a:p>
          <a:p>
            <a:pPr lvl="0"/>
            <a:endParaRPr lang="ru-RU" sz="2000" dirty="0" smtClean="0">
              <a:solidFill>
                <a:srgbClr val="0070C0"/>
              </a:solidFill>
            </a:endParaRPr>
          </a:p>
          <a:p>
            <a:pPr lvl="0"/>
            <a:endParaRPr lang="ru-RU" sz="2000" dirty="0">
              <a:solidFill>
                <a:srgbClr val="0070C0"/>
              </a:solidFill>
            </a:endParaRPr>
          </a:p>
          <a:p>
            <a:pPr lvl="0"/>
            <a:endParaRPr lang="ru-RU" sz="2000" dirty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обл4.jpg"/>
          <p:cNvPicPr>
            <a:picLocks noChangeAspect="1"/>
          </p:cNvPicPr>
          <p:nvPr/>
        </p:nvPicPr>
        <p:blipFill>
          <a:blip r:embed="rId2" cstate="print"/>
          <a:srcRect l="4431" t="9053" r="4726" b="15504"/>
          <a:stretch>
            <a:fillRect/>
          </a:stretch>
        </p:blipFill>
        <p:spPr bwMode="auto">
          <a:xfrm>
            <a:off x="3429000" y="5357813"/>
            <a:ext cx="21082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5831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2928938" y="214313"/>
            <a:ext cx="25003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Calibri" pitchFamily="34" charset="0"/>
              </a:rPr>
              <a:t>             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785813" y="1428750"/>
            <a:ext cx="6215079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</a:rPr>
              <a:t>1. У человека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  <a:t>есть органы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</a:endParaRPr>
          </a:p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</a:rPr>
              <a:t>2. Глаза - это орган</a:t>
            </a:r>
          </a:p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</a:rPr>
              <a:t>3. Уши – это орган</a:t>
            </a:r>
          </a:p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</a:rPr>
              <a:t>4. Нос – это орган</a:t>
            </a:r>
          </a:p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</a:rPr>
              <a:t>5. Кожа – это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  <a:t>орган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  <a:t>6.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</a:rPr>
              <a:t>Органы чувств нужно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  <a:t>7.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</a:rPr>
              <a:t>Всеми органами чувств руководит</a:t>
            </a:r>
          </a:p>
          <a:p>
            <a:endParaRPr lang="ru-RU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6000750" y="1428750"/>
            <a:ext cx="21431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dirty="0">
                <a:solidFill>
                  <a:srgbClr val="CC0000"/>
                </a:solidFill>
                <a:latin typeface="Times New Roman" pitchFamily="18" charset="0"/>
              </a:rPr>
              <a:t>чувств</a:t>
            </a:r>
          </a:p>
        </p:txBody>
      </p:sp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6072188" y="1857375"/>
            <a:ext cx="28924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dirty="0">
                <a:solidFill>
                  <a:srgbClr val="CC0000"/>
                </a:solidFill>
                <a:latin typeface="Times New Roman" pitchFamily="18" charset="0"/>
              </a:rPr>
              <a:t>зрения</a:t>
            </a:r>
          </a:p>
        </p:txBody>
      </p:sp>
      <p:sp>
        <p:nvSpPr>
          <p:cNvPr id="20486" name="TextBox 6"/>
          <p:cNvSpPr txBox="1">
            <a:spLocks noChangeArrowheads="1"/>
          </p:cNvSpPr>
          <p:nvPr/>
        </p:nvSpPr>
        <p:spPr bwMode="auto">
          <a:xfrm>
            <a:off x="6072188" y="2286000"/>
            <a:ext cx="15716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dirty="0">
                <a:solidFill>
                  <a:srgbClr val="CC0000"/>
                </a:solidFill>
                <a:latin typeface="Times New Roman" pitchFamily="18" charset="0"/>
              </a:rPr>
              <a:t>слуха</a:t>
            </a:r>
          </a:p>
        </p:txBody>
      </p:sp>
      <p:sp>
        <p:nvSpPr>
          <p:cNvPr id="20487" name="TextBox 7"/>
          <p:cNvSpPr txBox="1">
            <a:spLocks noChangeArrowheads="1"/>
          </p:cNvSpPr>
          <p:nvPr/>
        </p:nvSpPr>
        <p:spPr bwMode="auto">
          <a:xfrm>
            <a:off x="6000750" y="2786063"/>
            <a:ext cx="23574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dirty="0">
                <a:solidFill>
                  <a:srgbClr val="CC0000"/>
                </a:solidFill>
                <a:latin typeface="Times New Roman" pitchFamily="18" charset="0"/>
              </a:rPr>
              <a:t>обоняния</a:t>
            </a:r>
          </a:p>
        </p:txBody>
      </p:sp>
      <p:sp>
        <p:nvSpPr>
          <p:cNvPr id="20488" name="TextBox 8"/>
          <p:cNvSpPr txBox="1">
            <a:spLocks noChangeArrowheads="1"/>
          </p:cNvSpPr>
          <p:nvPr/>
        </p:nvSpPr>
        <p:spPr bwMode="auto">
          <a:xfrm>
            <a:off x="6000750" y="3286125"/>
            <a:ext cx="2286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dirty="0">
                <a:solidFill>
                  <a:srgbClr val="CC0000"/>
                </a:solidFill>
                <a:latin typeface="Times New Roman" pitchFamily="18" charset="0"/>
              </a:rPr>
              <a:t>осязания</a:t>
            </a:r>
          </a:p>
        </p:txBody>
      </p:sp>
      <p:sp>
        <p:nvSpPr>
          <p:cNvPr id="20489" name="TextBox 9"/>
          <p:cNvSpPr txBox="1">
            <a:spLocks noChangeArrowheads="1"/>
          </p:cNvSpPr>
          <p:nvPr/>
        </p:nvSpPr>
        <p:spPr bwMode="auto">
          <a:xfrm>
            <a:off x="6000750" y="3786188"/>
            <a:ext cx="17145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dirty="0" smtClean="0">
                <a:solidFill>
                  <a:srgbClr val="CC0000"/>
                </a:solidFill>
                <a:latin typeface="Times New Roman" pitchFamily="18" charset="0"/>
              </a:rPr>
              <a:t>беречь</a:t>
            </a:r>
            <a:endParaRPr lang="ru-RU" sz="3200" b="1" i="1" dirty="0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20490" name="TextBox 10"/>
          <p:cNvSpPr txBox="1">
            <a:spLocks noChangeArrowheads="1"/>
          </p:cNvSpPr>
          <p:nvPr/>
        </p:nvSpPr>
        <p:spPr bwMode="auto">
          <a:xfrm>
            <a:off x="5508625" y="4929188"/>
            <a:ext cx="33242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dirty="0">
                <a:solidFill>
                  <a:srgbClr val="CC0000"/>
                </a:solidFill>
                <a:latin typeface="Times New Roman" pitchFamily="18" charset="0"/>
              </a:rPr>
              <a:t>головной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</a:rPr>
              <a:t>  </a:t>
            </a:r>
            <a:r>
              <a:rPr lang="ru-RU" sz="3200" b="1" i="1" dirty="0">
                <a:solidFill>
                  <a:srgbClr val="CC0000"/>
                </a:solidFill>
                <a:latin typeface="Times New Roman" pitchFamily="18" charset="0"/>
              </a:rPr>
              <a:t>мозг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20485" grpId="0"/>
      <p:bldP spid="20486" grpId="0"/>
      <p:bldP spid="20487" grpId="0"/>
      <p:bldP spid="20488" grpId="0"/>
      <p:bldP spid="20489" grpId="0"/>
      <p:bldP spid="2049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5" name="TextBox 3"/>
          <p:cNvSpPr txBox="1">
            <a:spLocks noChangeArrowheads="1"/>
          </p:cNvSpPr>
          <p:nvPr/>
        </p:nvSpPr>
        <p:spPr bwMode="auto">
          <a:xfrm>
            <a:off x="588963" y="642918"/>
            <a:ext cx="784068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</a:rPr>
              <a:t>Распределите 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</a:rPr>
              <a:t>слова  на 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</a:rPr>
              <a:t>2 группы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</a:rPr>
              <a:t>:</a:t>
            </a:r>
          </a:p>
        </p:txBody>
      </p:sp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857250" y="1643063"/>
            <a:ext cx="74295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Лёгкие, кишечник, желудок, трахея, пищевод, бронхи.</a:t>
            </a:r>
          </a:p>
        </p:txBody>
      </p:sp>
      <p:sp>
        <p:nvSpPr>
          <p:cNvPr id="3077" name="TextBox 5"/>
          <p:cNvSpPr txBox="1">
            <a:spLocks noChangeArrowheads="1"/>
          </p:cNvSpPr>
          <p:nvPr/>
        </p:nvSpPr>
        <p:spPr bwMode="auto">
          <a:xfrm>
            <a:off x="1571625" y="3071813"/>
            <a:ext cx="1357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Л</a:t>
            </a:r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ёгкие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1571625" y="3571875"/>
            <a:ext cx="1920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Бронхи</a:t>
            </a:r>
          </a:p>
        </p:txBody>
      </p:sp>
      <p:sp>
        <p:nvSpPr>
          <p:cNvPr id="3079" name="TextBox 8"/>
          <p:cNvSpPr txBox="1">
            <a:spLocks noChangeArrowheads="1"/>
          </p:cNvSpPr>
          <p:nvPr/>
        </p:nvSpPr>
        <p:spPr bwMode="auto">
          <a:xfrm>
            <a:off x="1643063" y="4143375"/>
            <a:ext cx="1285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Трахея</a:t>
            </a:r>
          </a:p>
        </p:txBody>
      </p:sp>
      <p:sp>
        <p:nvSpPr>
          <p:cNvPr id="3080" name="TextBox 10"/>
          <p:cNvSpPr txBox="1">
            <a:spLocks noChangeArrowheads="1"/>
          </p:cNvSpPr>
          <p:nvPr/>
        </p:nvSpPr>
        <p:spPr bwMode="auto">
          <a:xfrm>
            <a:off x="539750" y="2420938"/>
            <a:ext cx="3527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Органы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дыхания:</a:t>
            </a:r>
          </a:p>
        </p:txBody>
      </p:sp>
      <p:sp>
        <p:nvSpPr>
          <p:cNvPr id="3081" name="TextBox 11"/>
          <p:cNvSpPr txBox="1">
            <a:spLocks noChangeArrowheads="1"/>
          </p:cNvSpPr>
          <p:nvPr/>
        </p:nvSpPr>
        <p:spPr bwMode="auto">
          <a:xfrm>
            <a:off x="4140200" y="2420938"/>
            <a:ext cx="4075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Органы пищеварения:</a:t>
            </a:r>
          </a:p>
        </p:txBody>
      </p:sp>
      <p:sp>
        <p:nvSpPr>
          <p:cNvPr id="3082" name="TextBox 12"/>
          <p:cNvSpPr txBox="1">
            <a:spLocks noChangeArrowheads="1"/>
          </p:cNvSpPr>
          <p:nvPr/>
        </p:nvSpPr>
        <p:spPr bwMode="auto">
          <a:xfrm>
            <a:off x="4572000" y="3071813"/>
            <a:ext cx="2214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Кишечник</a:t>
            </a:r>
          </a:p>
        </p:txBody>
      </p:sp>
      <p:sp>
        <p:nvSpPr>
          <p:cNvPr id="3083" name="TextBox 13"/>
          <p:cNvSpPr txBox="1">
            <a:spLocks noChangeArrowheads="1"/>
          </p:cNvSpPr>
          <p:nvPr/>
        </p:nvSpPr>
        <p:spPr bwMode="auto">
          <a:xfrm>
            <a:off x="4572000" y="3643313"/>
            <a:ext cx="207168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Желудок</a:t>
            </a:r>
          </a:p>
        </p:txBody>
      </p:sp>
      <p:sp>
        <p:nvSpPr>
          <p:cNvPr id="3084" name="TextBox 14"/>
          <p:cNvSpPr txBox="1">
            <a:spLocks noChangeArrowheads="1"/>
          </p:cNvSpPr>
          <p:nvPr/>
        </p:nvSpPr>
        <p:spPr bwMode="auto">
          <a:xfrm>
            <a:off x="4643438" y="4143375"/>
            <a:ext cx="1785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Пищевод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7" grpId="0"/>
      <p:bldP spid="3078" grpId="0"/>
      <p:bldP spid="3081" grpId="0"/>
      <p:bldP spid="30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WordArt 4"/>
          <p:cNvSpPr>
            <a:spLocks noChangeArrowheads="1" noChangeShapeType="1" noTextEdit="1"/>
          </p:cNvSpPr>
          <p:nvPr/>
        </p:nvSpPr>
        <p:spPr bwMode="auto">
          <a:xfrm>
            <a:off x="900113" y="692150"/>
            <a:ext cx="7632700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19050">
                <a:solidFill>
                  <a:schemeClr val="accent2"/>
                </a:solidFill>
                <a:round/>
                <a:headEnd/>
                <a:tailEnd/>
              </a:ln>
              <a:solidFill>
                <a:schemeClr val="accent2">
                  <a:alpha val="50195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7171" name="Rectangle 5"/>
          <p:cNvSpPr>
            <a:spLocks noChangeArrowheads="1"/>
          </p:cNvSpPr>
          <p:nvPr/>
        </p:nvSpPr>
        <p:spPr bwMode="auto">
          <a:xfrm>
            <a:off x="2482850" y="3502025"/>
            <a:ext cx="649288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3132138" y="3502025"/>
            <a:ext cx="649287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Rectangle 7"/>
          <p:cNvSpPr>
            <a:spLocks noChangeArrowheads="1"/>
          </p:cNvSpPr>
          <p:nvPr/>
        </p:nvSpPr>
        <p:spPr bwMode="auto">
          <a:xfrm>
            <a:off x="3779838" y="3502025"/>
            <a:ext cx="649287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Rectangle 8"/>
          <p:cNvSpPr>
            <a:spLocks noChangeArrowheads="1"/>
          </p:cNvSpPr>
          <p:nvPr/>
        </p:nvSpPr>
        <p:spPr bwMode="auto">
          <a:xfrm>
            <a:off x="4427538" y="3502025"/>
            <a:ext cx="649287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Rectangle 9"/>
          <p:cNvSpPr>
            <a:spLocks noChangeArrowheads="1"/>
          </p:cNvSpPr>
          <p:nvPr/>
        </p:nvSpPr>
        <p:spPr bwMode="auto">
          <a:xfrm>
            <a:off x="5075238" y="3502025"/>
            <a:ext cx="649287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6" name="Rectangle 10"/>
          <p:cNvSpPr>
            <a:spLocks noChangeArrowheads="1"/>
          </p:cNvSpPr>
          <p:nvPr/>
        </p:nvSpPr>
        <p:spPr bwMode="auto">
          <a:xfrm>
            <a:off x="5722938" y="3502025"/>
            <a:ext cx="649287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7" name="Rectangle 11"/>
          <p:cNvSpPr>
            <a:spLocks noChangeArrowheads="1"/>
          </p:cNvSpPr>
          <p:nvPr/>
        </p:nvSpPr>
        <p:spPr bwMode="auto">
          <a:xfrm>
            <a:off x="2482850" y="2925763"/>
            <a:ext cx="649288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8" name="Rectangle 12"/>
          <p:cNvSpPr>
            <a:spLocks noChangeArrowheads="1"/>
          </p:cNvSpPr>
          <p:nvPr/>
        </p:nvSpPr>
        <p:spPr bwMode="auto">
          <a:xfrm>
            <a:off x="3779838" y="4078288"/>
            <a:ext cx="649287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9" name="Rectangle 13"/>
          <p:cNvSpPr>
            <a:spLocks noChangeArrowheads="1"/>
          </p:cNvSpPr>
          <p:nvPr/>
        </p:nvSpPr>
        <p:spPr bwMode="auto">
          <a:xfrm>
            <a:off x="2484438" y="2349500"/>
            <a:ext cx="649287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0" name="Rectangle 14"/>
          <p:cNvSpPr>
            <a:spLocks noChangeArrowheads="1"/>
          </p:cNvSpPr>
          <p:nvPr/>
        </p:nvSpPr>
        <p:spPr bwMode="auto">
          <a:xfrm>
            <a:off x="3779838" y="4654550"/>
            <a:ext cx="649287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1" name="Rectangle 15"/>
          <p:cNvSpPr>
            <a:spLocks noChangeArrowheads="1"/>
          </p:cNvSpPr>
          <p:nvPr/>
        </p:nvSpPr>
        <p:spPr bwMode="auto">
          <a:xfrm>
            <a:off x="3779838" y="5229225"/>
            <a:ext cx="649287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2" name="Rectangle 16"/>
          <p:cNvSpPr>
            <a:spLocks noChangeArrowheads="1"/>
          </p:cNvSpPr>
          <p:nvPr/>
        </p:nvSpPr>
        <p:spPr bwMode="auto">
          <a:xfrm>
            <a:off x="3779838" y="5734050"/>
            <a:ext cx="649287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3" name="Rectangle 17"/>
          <p:cNvSpPr>
            <a:spLocks noChangeArrowheads="1"/>
          </p:cNvSpPr>
          <p:nvPr/>
        </p:nvSpPr>
        <p:spPr bwMode="auto">
          <a:xfrm>
            <a:off x="4427538" y="1773238"/>
            <a:ext cx="649287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4" name="Rectangle 18"/>
          <p:cNvSpPr>
            <a:spLocks noChangeArrowheads="1"/>
          </p:cNvSpPr>
          <p:nvPr/>
        </p:nvSpPr>
        <p:spPr bwMode="auto">
          <a:xfrm>
            <a:off x="4427538" y="2349500"/>
            <a:ext cx="649287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5" name="Rectangle 19"/>
          <p:cNvSpPr>
            <a:spLocks noChangeArrowheads="1"/>
          </p:cNvSpPr>
          <p:nvPr/>
        </p:nvSpPr>
        <p:spPr bwMode="auto">
          <a:xfrm>
            <a:off x="4427538" y="2925763"/>
            <a:ext cx="649287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6" name="Rectangle 20"/>
          <p:cNvSpPr>
            <a:spLocks noChangeArrowheads="1"/>
          </p:cNvSpPr>
          <p:nvPr/>
        </p:nvSpPr>
        <p:spPr bwMode="auto">
          <a:xfrm>
            <a:off x="5075238" y="4654550"/>
            <a:ext cx="649287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7" name="Rectangle 21"/>
          <p:cNvSpPr>
            <a:spLocks noChangeArrowheads="1"/>
          </p:cNvSpPr>
          <p:nvPr/>
        </p:nvSpPr>
        <p:spPr bwMode="auto">
          <a:xfrm>
            <a:off x="5075238" y="4078288"/>
            <a:ext cx="649287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8" name="Rectangle 22"/>
          <p:cNvSpPr>
            <a:spLocks noChangeArrowheads="1"/>
          </p:cNvSpPr>
          <p:nvPr/>
        </p:nvSpPr>
        <p:spPr bwMode="auto">
          <a:xfrm>
            <a:off x="5722938" y="2349500"/>
            <a:ext cx="649287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9" name="Rectangle 23"/>
          <p:cNvSpPr>
            <a:spLocks noChangeArrowheads="1"/>
          </p:cNvSpPr>
          <p:nvPr/>
        </p:nvSpPr>
        <p:spPr bwMode="auto">
          <a:xfrm>
            <a:off x="5722938" y="4078288"/>
            <a:ext cx="649287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90" name="Rectangle 24"/>
          <p:cNvSpPr>
            <a:spLocks noChangeArrowheads="1"/>
          </p:cNvSpPr>
          <p:nvPr/>
        </p:nvSpPr>
        <p:spPr bwMode="auto">
          <a:xfrm>
            <a:off x="5722938" y="2925763"/>
            <a:ext cx="649287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2014" name="Picture 30" descr="AG00040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138" y="1341438"/>
            <a:ext cx="149225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15" name="Picture 31" descr="AG00142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288" y="1557338"/>
            <a:ext cx="115252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16" name="WordArt 32"/>
          <p:cNvSpPr>
            <a:spLocks noChangeArrowheads="1" noChangeShapeType="1" noTextEdit="1"/>
          </p:cNvSpPr>
          <p:nvPr/>
        </p:nvSpPr>
        <p:spPr bwMode="auto">
          <a:xfrm>
            <a:off x="2700338" y="2420938"/>
            <a:ext cx="2857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У</a:t>
            </a:r>
          </a:p>
        </p:txBody>
      </p:sp>
      <p:sp>
        <p:nvSpPr>
          <p:cNvPr id="42017" name="WordArt 33"/>
          <p:cNvSpPr>
            <a:spLocks noChangeArrowheads="1" noChangeShapeType="1" noTextEdit="1"/>
          </p:cNvSpPr>
          <p:nvPr/>
        </p:nvSpPr>
        <p:spPr bwMode="auto">
          <a:xfrm>
            <a:off x="2700338" y="3573463"/>
            <a:ext cx="2857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О</a:t>
            </a:r>
          </a:p>
        </p:txBody>
      </p:sp>
      <p:sp>
        <p:nvSpPr>
          <p:cNvPr id="42018" name="WordArt 34"/>
          <p:cNvSpPr>
            <a:spLocks noChangeArrowheads="1" noChangeShapeType="1" noTextEdit="1"/>
          </p:cNvSpPr>
          <p:nvPr/>
        </p:nvSpPr>
        <p:spPr bwMode="auto">
          <a:xfrm>
            <a:off x="2700338" y="2997200"/>
            <a:ext cx="2857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Х</a:t>
            </a:r>
          </a:p>
        </p:txBody>
      </p:sp>
      <p:sp>
        <p:nvSpPr>
          <p:cNvPr id="7199" name="WordArt 35"/>
          <p:cNvSpPr>
            <a:spLocks noChangeArrowheads="1" noChangeShapeType="1" noTextEdit="1"/>
          </p:cNvSpPr>
          <p:nvPr/>
        </p:nvSpPr>
        <p:spPr bwMode="auto">
          <a:xfrm>
            <a:off x="3276600" y="3573463"/>
            <a:ext cx="2857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Р</a:t>
            </a:r>
          </a:p>
        </p:txBody>
      </p:sp>
      <p:sp>
        <p:nvSpPr>
          <p:cNvPr id="42020" name="WordArt 36"/>
          <p:cNvSpPr>
            <a:spLocks noChangeArrowheads="1" noChangeShapeType="1" noTextEdit="1"/>
          </p:cNvSpPr>
          <p:nvPr/>
        </p:nvSpPr>
        <p:spPr bwMode="auto">
          <a:xfrm>
            <a:off x="4572000" y="1844675"/>
            <a:ext cx="2857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К</a:t>
            </a:r>
          </a:p>
        </p:txBody>
      </p:sp>
      <p:sp>
        <p:nvSpPr>
          <p:cNvPr id="42021" name="WordArt 37"/>
          <p:cNvSpPr>
            <a:spLocks noChangeArrowheads="1" noChangeShapeType="1" noTextEdit="1"/>
          </p:cNvSpPr>
          <p:nvPr/>
        </p:nvSpPr>
        <p:spPr bwMode="auto">
          <a:xfrm>
            <a:off x="4572000" y="2420938"/>
            <a:ext cx="2857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О</a:t>
            </a:r>
          </a:p>
        </p:txBody>
      </p:sp>
      <p:sp>
        <p:nvSpPr>
          <p:cNvPr id="42022" name="WordArt 38"/>
          <p:cNvSpPr>
            <a:spLocks noChangeArrowheads="1" noChangeShapeType="1" noTextEdit="1"/>
          </p:cNvSpPr>
          <p:nvPr/>
        </p:nvSpPr>
        <p:spPr bwMode="auto">
          <a:xfrm>
            <a:off x="4572000" y="3573463"/>
            <a:ext cx="2857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А</a:t>
            </a:r>
          </a:p>
        </p:txBody>
      </p:sp>
      <p:sp>
        <p:nvSpPr>
          <p:cNvPr id="42023" name="WordArt 39"/>
          <p:cNvSpPr>
            <a:spLocks noChangeArrowheads="1" noChangeShapeType="1" noTextEdit="1"/>
          </p:cNvSpPr>
          <p:nvPr/>
        </p:nvSpPr>
        <p:spPr bwMode="auto">
          <a:xfrm>
            <a:off x="4572000" y="2997200"/>
            <a:ext cx="2857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Ж</a:t>
            </a:r>
          </a:p>
        </p:txBody>
      </p:sp>
      <p:sp>
        <p:nvSpPr>
          <p:cNvPr id="42024" name="WordArt 40"/>
          <p:cNvSpPr>
            <a:spLocks noChangeArrowheads="1" noChangeShapeType="1" noTextEdit="1"/>
          </p:cNvSpPr>
          <p:nvPr/>
        </p:nvSpPr>
        <p:spPr bwMode="auto">
          <a:xfrm>
            <a:off x="3924300" y="4149725"/>
            <a:ext cx="2857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Л</a:t>
            </a:r>
          </a:p>
        </p:txBody>
      </p:sp>
      <p:sp>
        <p:nvSpPr>
          <p:cNvPr id="42025" name="WordArt 41"/>
          <p:cNvSpPr>
            <a:spLocks noChangeArrowheads="1" noChangeShapeType="1" noTextEdit="1"/>
          </p:cNvSpPr>
          <p:nvPr/>
        </p:nvSpPr>
        <p:spPr bwMode="auto">
          <a:xfrm>
            <a:off x="3995738" y="3573463"/>
            <a:ext cx="2857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Г</a:t>
            </a:r>
          </a:p>
        </p:txBody>
      </p:sp>
      <p:sp>
        <p:nvSpPr>
          <p:cNvPr id="42026" name="WordArt 42"/>
          <p:cNvSpPr>
            <a:spLocks noChangeArrowheads="1" noChangeShapeType="1" noTextEdit="1"/>
          </p:cNvSpPr>
          <p:nvPr/>
        </p:nvSpPr>
        <p:spPr bwMode="auto">
          <a:xfrm>
            <a:off x="5219700" y="3573463"/>
            <a:ext cx="2857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Н</a:t>
            </a:r>
          </a:p>
        </p:txBody>
      </p:sp>
      <p:sp>
        <p:nvSpPr>
          <p:cNvPr id="42027" name="WordArt 43"/>
          <p:cNvSpPr>
            <a:spLocks noChangeArrowheads="1" noChangeShapeType="1" noTextEdit="1"/>
          </p:cNvSpPr>
          <p:nvPr/>
        </p:nvSpPr>
        <p:spPr bwMode="auto">
          <a:xfrm>
            <a:off x="3924300" y="5300663"/>
            <a:ext cx="2857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З</a:t>
            </a:r>
          </a:p>
        </p:txBody>
      </p:sp>
      <p:sp>
        <p:nvSpPr>
          <p:cNvPr id="42028" name="WordArt 44"/>
          <p:cNvSpPr>
            <a:spLocks noChangeArrowheads="1" noChangeShapeType="1" noTextEdit="1"/>
          </p:cNvSpPr>
          <p:nvPr/>
        </p:nvSpPr>
        <p:spPr bwMode="auto">
          <a:xfrm>
            <a:off x="3924300" y="5805488"/>
            <a:ext cx="2857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А</a:t>
            </a:r>
          </a:p>
        </p:txBody>
      </p:sp>
      <p:sp>
        <p:nvSpPr>
          <p:cNvPr id="42029" name="WordArt 45"/>
          <p:cNvSpPr>
            <a:spLocks noChangeArrowheads="1" noChangeShapeType="1" noTextEdit="1"/>
          </p:cNvSpPr>
          <p:nvPr/>
        </p:nvSpPr>
        <p:spPr bwMode="auto">
          <a:xfrm>
            <a:off x="3924300" y="4724400"/>
            <a:ext cx="2857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А</a:t>
            </a:r>
          </a:p>
        </p:txBody>
      </p:sp>
      <p:sp>
        <p:nvSpPr>
          <p:cNvPr id="42030" name="WordArt 46"/>
          <p:cNvSpPr>
            <a:spLocks noChangeArrowheads="1" noChangeShapeType="1" noTextEdit="1"/>
          </p:cNvSpPr>
          <p:nvPr/>
        </p:nvSpPr>
        <p:spPr bwMode="auto">
          <a:xfrm>
            <a:off x="5219700" y="4149725"/>
            <a:ext cx="2857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О</a:t>
            </a:r>
          </a:p>
        </p:txBody>
      </p:sp>
      <p:sp>
        <p:nvSpPr>
          <p:cNvPr id="42031" name="WordArt 47"/>
          <p:cNvSpPr>
            <a:spLocks noChangeArrowheads="1" noChangeShapeType="1" noTextEdit="1"/>
          </p:cNvSpPr>
          <p:nvPr/>
        </p:nvSpPr>
        <p:spPr bwMode="auto">
          <a:xfrm>
            <a:off x="5867400" y="2420938"/>
            <a:ext cx="2857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Я</a:t>
            </a:r>
          </a:p>
        </p:txBody>
      </p:sp>
      <p:sp>
        <p:nvSpPr>
          <p:cNvPr id="42032" name="WordArt 48"/>
          <p:cNvSpPr>
            <a:spLocks noChangeArrowheads="1" noChangeShapeType="1" noTextEdit="1"/>
          </p:cNvSpPr>
          <p:nvPr/>
        </p:nvSpPr>
        <p:spPr bwMode="auto">
          <a:xfrm>
            <a:off x="5292725" y="4724400"/>
            <a:ext cx="2857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С</a:t>
            </a:r>
          </a:p>
        </p:txBody>
      </p:sp>
      <p:sp>
        <p:nvSpPr>
          <p:cNvPr id="42033" name="WordArt 49"/>
          <p:cNvSpPr>
            <a:spLocks noChangeArrowheads="1" noChangeShapeType="1" noTextEdit="1"/>
          </p:cNvSpPr>
          <p:nvPr/>
        </p:nvSpPr>
        <p:spPr bwMode="auto">
          <a:xfrm>
            <a:off x="5867400" y="2997200"/>
            <a:ext cx="2857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З</a:t>
            </a:r>
          </a:p>
        </p:txBody>
      </p:sp>
      <p:sp>
        <p:nvSpPr>
          <p:cNvPr id="42034" name="WordArt 50"/>
          <p:cNvSpPr>
            <a:spLocks noChangeArrowheads="1" noChangeShapeType="1" noTextEdit="1"/>
          </p:cNvSpPr>
          <p:nvPr/>
        </p:nvSpPr>
        <p:spPr bwMode="auto">
          <a:xfrm>
            <a:off x="5940425" y="3573463"/>
            <a:ext cx="2857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Ы</a:t>
            </a:r>
          </a:p>
        </p:txBody>
      </p:sp>
      <p:sp>
        <p:nvSpPr>
          <p:cNvPr id="42035" name="WordArt 51"/>
          <p:cNvSpPr>
            <a:spLocks noChangeArrowheads="1" noChangeShapeType="1" noTextEdit="1"/>
          </p:cNvSpPr>
          <p:nvPr/>
        </p:nvSpPr>
        <p:spPr bwMode="auto">
          <a:xfrm>
            <a:off x="5867400" y="4149725"/>
            <a:ext cx="2857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К</a:t>
            </a:r>
          </a:p>
        </p:txBody>
      </p:sp>
      <p:pic>
        <p:nvPicPr>
          <p:cNvPr id="48" name="Picture 2" descr="http://im2-tub-ru.yandex.net/i?id=478597708-23-72&amp;n=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5429250"/>
            <a:ext cx="1428750" cy="1428750"/>
          </a:xfrm>
          <a:prstGeom prst="rect">
            <a:avLst/>
          </a:prstGeom>
          <a:noFill/>
        </p:spPr>
      </p:pic>
      <p:pic>
        <p:nvPicPr>
          <p:cNvPr id="49" name="Picture 2" descr="http://im5-tub-ru.yandex.net/i?id=23059109-64-72&amp;n=2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715250" y="542925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42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42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2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2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2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2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2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2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2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2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2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2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2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2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2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2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2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2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2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2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2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2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2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2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2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2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2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nimBg="1"/>
      <p:bldP spid="42016" grpId="0" animBg="1"/>
      <p:bldP spid="42017" grpId="0" animBg="1"/>
      <p:bldP spid="42018" grpId="0" animBg="1"/>
      <p:bldP spid="42020" grpId="0" animBg="1"/>
      <p:bldP spid="42021" grpId="0" animBg="1"/>
      <p:bldP spid="42022" grpId="0" animBg="1"/>
      <p:bldP spid="42023" grpId="0" animBg="1"/>
      <p:bldP spid="42024" grpId="0" animBg="1"/>
      <p:bldP spid="42025" grpId="0" animBg="1"/>
      <p:bldP spid="42026" grpId="0" animBg="1"/>
      <p:bldP spid="42027" grpId="0" animBg="1"/>
      <p:bldP spid="42028" grpId="0" animBg="1"/>
      <p:bldP spid="42029" grpId="0" animBg="1"/>
      <p:bldP spid="42030" grpId="0" animBg="1"/>
      <p:bldP spid="42031" grpId="0" animBg="1"/>
      <p:bldP spid="42032" grpId="0" animBg="1"/>
      <p:bldP spid="42033" grpId="0" animBg="1"/>
      <p:bldP spid="42034" grpId="0" animBg="1"/>
      <p:bldP spid="420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1797" y="1"/>
            <a:ext cx="7886700" cy="1325563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Органы чувств.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3348" y="1154444"/>
            <a:ext cx="2807208" cy="237744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15212" y="1552589"/>
            <a:ext cx="1728788" cy="15811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40352"/>
            <a:ext cx="1892808" cy="25176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97366" y="4218432"/>
            <a:ext cx="1564481" cy="25908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8576" y="2228292"/>
            <a:ext cx="2213021" cy="338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1907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28575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Мы сегодня на уроке…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4038600" cy="50546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Познакомимся   с</a:t>
            </a:r>
          </a:p>
          <a:p>
            <a:pPr>
              <a:buNone/>
            </a:pPr>
            <a:endParaRPr lang="ru-RU" sz="3200" b="1" dirty="0" smtClean="0">
              <a:solidFill>
                <a:schemeClr val="tx2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Узнаем,  для  чего</a:t>
            </a:r>
          </a:p>
          <a:p>
            <a:endParaRPr lang="ru-RU" sz="3200" b="1" dirty="0" smtClean="0">
              <a:solidFill>
                <a:schemeClr val="tx2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Научимся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071546"/>
            <a:ext cx="4038600" cy="50546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органами чувств</a:t>
            </a:r>
          </a:p>
          <a:p>
            <a:pPr>
              <a:buNone/>
            </a:pPr>
            <a:endParaRPr lang="ru-RU" sz="3200" b="1" dirty="0" smtClean="0">
              <a:solidFill>
                <a:schemeClr val="tx2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нужны – значение</a:t>
            </a:r>
          </a:p>
          <a:p>
            <a:pPr>
              <a:buNone/>
            </a:pPr>
            <a:endParaRPr lang="ru-RU" sz="3200" b="1" dirty="0" smtClean="0">
              <a:solidFill>
                <a:schemeClr val="tx2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беречь, ухаживать</a:t>
            </a:r>
            <a:endParaRPr lang="ru-RU" sz="3200" dirty="0"/>
          </a:p>
        </p:txBody>
      </p:sp>
      <p:pic>
        <p:nvPicPr>
          <p:cNvPr id="7" name="Picture 2" descr="http://im2-tub-ru.yandex.net/i?id=478597708-23-72&amp;n=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5214950"/>
            <a:ext cx="1428760" cy="1357322"/>
          </a:xfrm>
          <a:prstGeom prst="rect">
            <a:avLst/>
          </a:prstGeom>
          <a:noFill/>
        </p:spPr>
      </p:pic>
      <p:pic>
        <p:nvPicPr>
          <p:cNvPr id="8" name="Picture 2" descr="http://im5-tub-ru.yandex.net/i?id=23059109-64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86644" y="4929198"/>
            <a:ext cx="1571636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ОРГАНЫ ЧУВСТВ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flipH="1">
            <a:off x="2843808" y="2996952"/>
            <a:ext cx="1224136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652120" y="3284984"/>
            <a:ext cx="100811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644008" y="2996952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4644008" y="1268760"/>
            <a:ext cx="1440160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H="1" flipV="1">
            <a:off x="2915816" y="1340768"/>
            <a:ext cx="1656184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http://im3-tub-ru.yandex.net/i?id=295602131-50-72&amp;n=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88640"/>
            <a:ext cx="2052228" cy="136815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  <p:pic>
        <p:nvPicPr>
          <p:cNvPr id="4100" name="Picture 4" descr="http://im6-tub-ru.yandex.net/i?id=192229953-12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60232" y="3140968"/>
            <a:ext cx="1400175" cy="142875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  <p:pic>
        <p:nvPicPr>
          <p:cNvPr id="2" name="Picture 2" descr="http://im6-tub-ru.yandex.net/i?id=460807056-55-72&amp;n=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47664" y="3140968"/>
            <a:ext cx="1296144" cy="158417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  <p:pic>
        <p:nvPicPr>
          <p:cNvPr id="3" name="Picture 2" descr="http://im6-tub-ru.yandex.net/i?id=68930858-48-72&amp;n=21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6084168" y="260648"/>
            <a:ext cx="215265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4" name="Picture 8" descr="http://im2-tub-ru.yandex.net/i?id=257352879-22-72&amp;n=2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79912" y="4149080"/>
            <a:ext cx="1872208" cy="1584176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6444208" y="4581128"/>
            <a:ext cx="1825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sz="3200" b="1" dirty="0" smtClean="0">
                <a:solidFill>
                  <a:schemeClr val="tx2"/>
                </a:solidFill>
              </a:rPr>
              <a:t>НОС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667065" y="1700808"/>
            <a:ext cx="12282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3200" b="1" dirty="0" smtClean="0">
                <a:solidFill>
                  <a:schemeClr val="tx2"/>
                </a:solidFill>
              </a:rPr>
              <a:t>ЯЗЫК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331640" y="4725144"/>
            <a:ext cx="18337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 УШИ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79912" y="5733256"/>
            <a:ext cx="18337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 </a:t>
            </a:r>
            <a:r>
              <a:rPr lang="ru-RU" sz="3200" b="1" dirty="0" smtClean="0">
                <a:solidFill>
                  <a:schemeClr val="tx2"/>
                </a:solidFill>
              </a:rPr>
              <a:t>КОЖА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971600" y="1556792"/>
            <a:ext cx="1800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tx2"/>
                </a:solidFill>
              </a:rPr>
              <a:t>ГЛАЗА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2"/>
                </a:solidFill>
              </a:rPr>
              <a:t>Загадка.</a:t>
            </a:r>
            <a:endParaRPr lang="ru-RU" sz="5400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>
                <a:solidFill>
                  <a:schemeClr val="tx2"/>
                </a:solidFill>
              </a:rPr>
              <a:t>Брат с братом через дорогу живут,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chemeClr val="tx2"/>
                </a:solidFill>
              </a:rPr>
              <a:t>А один другого не видит.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chemeClr val="tx2"/>
                </a:solidFill>
              </a:rPr>
              <a:t>Глаза</a:t>
            </a:r>
            <a:endParaRPr lang="ru-RU" sz="5400" b="1" dirty="0">
              <a:solidFill>
                <a:schemeClr val="tx2"/>
              </a:solidFill>
            </a:endParaRPr>
          </a:p>
        </p:txBody>
      </p:sp>
      <p:pic>
        <p:nvPicPr>
          <p:cNvPr id="5" name="Picture 2" descr="http://im5-tub-ru.yandex.net/i?id=23059109-64-72&amp;n=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15250" y="5429250"/>
            <a:ext cx="1428750" cy="1428750"/>
          </a:xfrm>
          <a:prstGeom prst="rect">
            <a:avLst/>
          </a:prstGeom>
          <a:noFill/>
        </p:spPr>
      </p:pic>
      <p:pic>
        <p:nvPicPr>
          <p:cNvPr id="6" name="Picture 2" descr="http://im2-tub-ru.yandex.net/i?id=478597708-23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5429250"/>
            <a:ext cx="1428750" cy="1428750"/>
          </a:xfrm>
          <a:prstGeom prst="rect">
            <a:avLst/>
          </a:prstGeom>
          <a:noFill/>
        </p:spPr>
      </p:pic>
      <p:pic>
        <p:nvPicPr>
          <p:cNvPr id="7" name="Picture 2" descr="http://im2-tub-ru.yandex.net/i?id=478597708-23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" y="5500702"/>
            <a:ext cx="1428750" cy="13572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65138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1601</TotalTime>
  <Words>927</Words>
  <Application>Microsoft Office PowerPoint</Application>
  <PresentationFormat>Экран (4:3)</PresentationFormat>
  <Paragraphs>251</Paragraphs>
  <Slides>35</Slides>
  <Notes>8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 МБОУ Гремячевская школа № 2 Учитель начальных классов Маслова Наталья Николаевна </vt:lpstr>
      <vt:lpstr>Слайд 2</vt:lpstr>
      <vt:lpstr>Слайд 3</vt:lpstr>
      <vt:lpstr>                      </vt:lpstr>
      <vt:lpstr>Слайд 5</vt:lpstr>
      <vt:lpstr>Органы чувств.</vt:lpstr>
      <vt:lpstr>Мы сегодня на уроке…</vt:lpstr>
      <vt:lpstr> </vt:lpstr>
      <vt:lpstr>Загадка.</vt:lpstr>
      <vt:lpstr>Слайд 10</vt:lpstr>
      <vt:lpstr>Слайд 11</vt:lpstr>
      <vt:lpstr>Берегите зрение!</vt:lpstr>
      <vt:lpstr>Слайд 13</vt:lpstr>
      <vt:lpstr>Загадка.</vt:lpstr>
      <vt:lpstr>           Уши – орган слуха. </vt:lpstr>
      <vt:lpstr>  Берегите уши! </vt:lpstr>
      <vt:lpstr>Слайд 17</vt:lpstr>
      <vt:lpstr>Слайд 18</vt:lpstr>
      <vt:lpstr>Загадка.</vt:lpstr>
      <vt:lpstr>  Нос – орган обоняния </vt:lpstr>
      <vt:lpstr>Слайд 21</vt:lpstr>
      <vt:lpstr>Загадка.</vt:lpstr>
      <vt:lpstr>Слайд 23</vt:lpstr>
      <vt:lpstr>Берегите орган вкуса – язык.</vt:lpstr>
      <vt:lpstr>Загадка.</vt:lpstr>
      <vt:lpstr>Кожа – орган осязания.</vt:lpstr>
      <vt:lpstr>Слайд 27</vt:lpstr>
      <vt:lpstr>Слайд 28</vt:lpstr>
      <vt:lpstr>Слайд 29</vt:lpstr>
      <vt:lpstr>Слайд 30</vt:lpstr>
      <vt:lpstr>НАШЕ НАСТРОЕНИЕ</vt:lpstr>
      <vt:lpstr>Хорошего настроения!</vt:lpstr>
      <vt:lpstr>Слайд 33</vt:lpstr>
      <vt:lpstr> Как ухаживать за кожей? </vt:lpstr>
      <vt:lpstr>Слайд 35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Ivan</dc:creator>
  <cp:lastModifiedBy>Ivan</cp:lastModifiedBy>
  <cp:revision>164</cp:revision>
  <dcterms:created xsi:type="dcterms:W3CDTF">2015-10-15T09:17:28Z</dcterms:created>
  <dcterms:modified xsi:type="dcterms:W3CDTF">2016-03-19T12:58:47Z</dcterms:modified>
</cp:coreProperties>
</file>