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2" r:id="rId3"/>
    <p:sldId id="331" r:id="rId4"/>
    <p:sldId id="266" r:id="rId5"/>
    <p:sldId id="269" r:id="rId6"/>
    <p:sldId id="303" r:id="rId7"/>
    <p:sldId id="274" r:id="rId8"/>
    <p:sldId id="277" r:id="rId9"/>
    <p:sldId id="339" r:id="rId10"/>
    <p:sldId id="337" r:id="rId11"/>
    <p:sldId id="334" r:id="rId12"/>
    <p:sldId id="312" r:id="rId13"/>
    <p:sldId id="308" r:id="rId14"/>
    <p:sldId id="286" r:id="rId15"/>
    <p:sldId id="293" r:id="rId16"/>
    <p:sldId id="335" r:id="rId17"/>
    <p:sldId id="322" r:id="rId18"/>
    <p:sldId id="326" r:id="rId19"/>
    <p:sldId id="325" r:id="rId20"/>
    <p:sldId id="327" r:id="rId21"/>
    <p:sldId id="330" r:id="rId22"/>
    <p:sldId id="294" r:id="rId23"/>
    <p:sldId id="329" r:id="rId24"/>
    <p:sldId id="341" r:id="rId25"/>
    <p:sldId id="336" r:id="rId26"/>
    <p:sldId id="34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FF9900"/>
    <a:srgbClr val="FF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6" autoAdjust="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07944-1FA1-4D58-873C-7EA4A2F5D61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DAC1A-6EBC-4CFB-8579-81374D10A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70EF-881E-45F2-AEBA-0ED6F5570E8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5C06-55D5-47A1-8518-B186674C7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ff090d8b-16a7-4c79-b598-50c4cd8a7ac5/%5bRUS7_146%5d_%5bMA_006%5d.sw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birolux.md/images/E11511.jpg" TargetMode="External"/><Relationship Id="rId3" Type="http://schemas.openxmlformats.org/officeDocument/2006/relationships/hyperlink" Target="http://www.allwomens.ru/uploads/posts/2010-06/1277148022_kak_radikalno_i_bystro_poxudet_s_pomoshhyu_diet.jpg" TargetMode="External"/><Relationship Id="rId7" Type="http://schemas.openxmlformats.org/officeDocument/2006/relationships/hyperlink" Target="http://kp.by/upimg/photo/134340.jpg" TargetMode="External"/><Relationship Id="rId2" Type="http://schemas.openxmlformats.org/officeDocument/2006/relationships/hyperlink" Target="http://ivzh5809.wmsite.ru/glubina/tehnologija-rkmc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yberryblog.com/wp-content/berry/raspberry.jpg" TargetMode="External"/><Relationship Id="rId11" Type="http://schemas.openxmlformats.org/officeDocument/2006/relationships/hyperlink" Target="http://vahnenko.ucoz.net/" TargetMode="External"/><Relationship Id="rId5" Type="http://schemas.openxmlformats.org/officeDocument/2006/relationships/hyperlink" Target="http://xochuvnimania.ucoz.ru/_fr/0/7374738.jpg" TargetMode="External"/><Relationship Id="rId10" Type="http://schemas.openxmlformats.org/officeDocument/2006/relationships/hyperlink" Target="http://www.greenmama.ru/dn_images/02/21/76/03/1233870707gribnoe.jpg" TargetMode="External"/><Relationship Id="rId4" Type="http://schemas.openxmlformats.org/officeDocument/2006/relationships/hyperlink" Target="http://pixelbrush.ru/uploads/posts/2009-02/1233826343_the_isolated_tree_vector.jpg" TargetMode="External"/><Relationship Id="rId9" Type="http://schemas.openxmlformats.org/officeDocument/2006/relationships/hyperlink" Target="http://www.board.com.ua/_data/1042975376_0_c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500042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Урок русского языка</a:t>
            </a:r>
            <a:b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2 класс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к учебнику Т.Г. </a:t>
            </a:r>
            <a:r>
              <a:rPr lang="ru-RU" b="1" i="1" dirty="0" err="1" smtClean="0">
                <a:solidFill>
                  <a:srgbClr val="0070C0"/>
                </a:solidFill>
                <a:latin typeface="Calibri" pitchFamily="34" charset="0"/>
              </a:rPr>
              <a:t>Рамзаевой</a:t>
            </a:r>
            <a:endParaRPr lang="ru-RU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endParaRPr lang="ru-RU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Учитель начальных классов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 МБОУ  </a:t>
            </a:r>
            <a:r>
              <a:rPr lang="ru-RU" b="1" i="1" dirty="0" err="1" smtClean="0">
                <a:solidFill>
                  <a:srgbClr val="0070C0"/>
                </a:solidFill>
                <a:latin typeface="Calibri" pitchFamily="34" charset="0"/>
              </a:rPr>
              <a:t>Гремячевской</a:t>
            </a: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 школы № 2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Маслова Наталья Николаевна</a:t>
            </a:r>
          </a:p>
          <a:p>
            <a:pPr algn="ctr"/>
            <a:endParaRPr lang="ru-RU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6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3"/>
            <a:ext cx="121443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6244" y="2078014"/>
            <a:ext cx="56297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4141" y="3142675"/>
            <a:ext cx="101341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из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7727" y="3235353"/>
            <a:ext cx="113845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48717" y="3235008"/>
            <a:ext cx="9573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об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323421"/>
            <a:ext cx="100219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2614" y="3188841"/>
            <a:ext cx="104387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63016" y="2078014"/>
            <a:ext cx="5677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7566" y="4343709"/>
            <a:ext cx="95090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9409" y="2018912"/>
            <a:ext cx="58060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93907" y="2078014"/>
            <a:ext cx="63992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19449" y="4343709"/>
            <a:ext cx="159531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под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87366" y="4316801"/>
            <a:ext cx="150073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над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63446" y="476672"/>
            <a:ext cx="6175624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предлоги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81841" y="2005225"/>
            <a:ext cx="57259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38" y="1616075"/>
            <a:ext cx="2287587" cy="289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461975" y="4316802"/>
            <a:ext cx="135646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без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4734" y="5629445"/>
            <a:ext cx="242726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около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5252" y="5592380"/>
            <a:ext cx="241123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перед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24218" y="5592381"/>
            <a:ext cx="229421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возле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357166"/>
            <a:ext cx="3000395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предлог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2250" y="7715280"/>
            <a:ext cx="59552" cy="6247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часть речи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500306"/>
            <a:ext cx="421484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не изменяется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1189" y="4226877"/>
            <a:ext cx="58785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нельзя поставить вопрос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12072998"/>
            <a:ext cx="3388936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служит для связи слов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предложении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244972" y="1827202"/>
            <a:ext cx="423863" cy="48418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316410" y="3398838"/>
            <a:ext cx="423863" cy="48418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0"/>
            <a:ext cx="10572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/>
              <a:t>Прочитайте предложение. Определите части речи</a:t>
            </a:r>
            <a:endParaRPr lang="ru-RU" sz="2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endParaRPr lang="ru-RU" b="1" dirty="0" smtClean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Катаются дети </a:t>
            </a:r>
            <a:r>
              <a:rPr lang="ru-RU" sz="4000" dirty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на</a:t>
            </a:r>
            <a:r>
              <a:rPr lang="ru-RU" sz="4000" dirty="0" smtClean="0"/>
              <a:t>  коньках </a:t>
            </a:r>
            <a:r>
              <a:rPr lang="ru-RU" sz="4000" dirty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по</a:t>
            </a:r>
            <a:r>
              <a:rPr lang="ru-RU" sz="4000" dirty="0" smtClean="0"/>
              <a:t>  льду.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145626"/>
            <a:ext cx="86409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145626"/>
            <a:ext cx="1008111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сущ.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2060848"/>
            <a:ext cx="115212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сущ.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8305" y="2060848"/>
            <a:ext cx="88517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сущ.</a:t>
            </a:r>
          </a:p>
        </p:txBody>
      </p:sp>
      <p:sp>
        <p:nvSpPr>
          <p:cNvPr id="16" name="Овал 15"/>
          <p:cNvSpPr/>
          <p:nvPr/>
        </p:nvSpPr>
        <p:spPr>
          <a:xfrm>
            <a:off x="3851920" y="2492896"/>
            <a:ext cx="617538" cy="615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88224" y="2492896"/>
            <a:ext cx="619125" cy="615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12" name="Рисунок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738" y="4160838"/>
            <a:ext cx="14446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1613" y="6078538"/>
            <a:ext cx="44624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  <a:hlinkClick r:id="rId3"/>
              </a:rPr>
              <a:t>Роль предлогов в предложении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1" y="188640"/>
            <a:ext cx="301687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предлог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2250" y="1751954"/>
            <a:ext cx="2885726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часть речи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068960"/>
            <a:ext cx="407196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не изменяется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1189" y="4226877"/>
            <a:ext cx="58785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нельзя поставить вопрос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445224"/>
            <a:ext cx="811946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служит для связи слов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предложении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189412" y="1255713"/>
            <a:ext cx="423863" cy="48418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189412" y="2614613"/>
            <a:ext cx="423863" cy="48418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189412" y="3773488"/>
            <a:ext cx="423863" cy="48418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203701" y="4964112"/>
            <a:ext cx="423862" cy="512763"/>
          </a:xfrm>
          <a:prstGeom prst="rightArrow">
            <a:avLst>
              <a:gd name="adj1" fmla="val 50000"/>
              <a:gd name="adj2" fmla="val 3288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" y="215443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</a:p>
          <a:p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  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Волки на кобыле.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                 Львы в автомобиле.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                 Зайчики в трамвайчике.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                 Жаба на метле.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9288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75" y="4241800"/>
            <a:ext cx="14446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0"/>
            <a:ext cx="10572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4214818"/>
            <a:ext cx="1571625" cy="1214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pic>
        <p:nvPicPr>
          <p:cNvPr id="2050" name="Picture 2" descr="C:\Users\user\Documents\ябло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704467" cy="4000504"/>
          </a:xfrm>
          <a:prstGeom prst="rect">
            <a:avLst/>
          </a:prstGeom>
          <a:noFill/>
        </p:spPr>
      </p:pic>
      <p:pic>
        <p:nvPicPr>
          <p:cNvPr id="2051" name="Picture 3" descr="C:\Users\user\Documents\мал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4686"/>
            <a:ext cx="4038600" cy="346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86182" y="2786058"/>
            <a:ext cx="17145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</a:t>
            </a:r>
          </a:p>
        </p:txBody>
      </p:sp>
      <p:pic>
        <p:nvPicPr>
          <p:cNvPr id="1027" name="Picture 3" descr="C:\Users\user\Documents\с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439457"/>
            <a:ext cx="2925684" cy="4747158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714348" y="3286124"/>
            <a:ext cx="2286016" cy="857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976" t="8189" r="7559" b="11339"/>
          <a:stretch>
            <a:fillRect/>
          </a:stretch>
        </p:blipFill>
        <p:spPr bwMode="auto">
          <a:xfrm>
            <a:off x="5500694" y="3857628"/>
            <a:ext cx="3370757" cy="243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00496" y="3929066"/>
            <a:ext cx="2000264" cy="12144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 descr="C:\Users\user\Documents\дерев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9818" y="214290"/>
            <a:ext cx="3626451" cy="4525963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5039" b="5478"/>
          <a:stretch>
            <a:fillRect/>
          </a:stretch>
        </p:blipFill>
        <p:spPr bwMode="auto">
          <a:xfrm>
            <a:off x="214282" y="3286124"/>
            <a:ext cx="3516107" cy="321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14314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Calibri" pitchFamily="34" charset="0"/>
              </a:rPr>
              <a:t>Тема урока:</a:t>
            </a:r>
            <a:br>
              <a:rPr lang="ru-RU" sz="6000" b="1" i="1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D60093"/>
                </a:solidFill>
              </a:rPr>
              <a:t>«Предлог как слово и его роль в речи»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G:\Анимации\karandas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357694"/>
            <a:ext cx="271463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43306" y="2643182"/>
            <a:ext cx="1571625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C7D9F1"/>
              </a:clrFrom>
              <a:clrTo>
                <a:srgbClr val="C7D9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947203" cy="294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647951"/>
            <a:ext cx="3429024" cy="377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42852"/>
            <a:ext cx="871543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марте из теплых стран возвращаются грачи.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Б)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Белка хранит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дупле запасы.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В) Весной солнце пригрело лесную полянку.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Взял </a:t>
            </a:r>
            <a:r>
              <a:rPr lang="ru-RU" sz="28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библиотеке, услышал </a:t>
            </a:r>
            <a:r>
              <a:rPr lang="ru-RU" sz="28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радио, вернулся </a:t>
            </a:r>
            <a:r>
              <a:rPr lang="ru-RU" sz="28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путешествия, рисовал </a:t>
            </a:r>
            <a:r>
              <a:rPr lang="ru-RU" sz="28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бумаге, рассказал </a:t>
            </a:r>
            <a:r>
              <a:rPr lang="ru-RU" sz="28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друге, положил </a:t>
            </a:r>
            <a:r>
              <a:rPr lang="ru-RU" sz="28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стол.</a:t>
            </a: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714752"/>
            <a:ext cx="7072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Рыхлый снег темнеет </a:t>
            </a:r>
            <a:r>
              <a:rPr lang="ru-RU" sz="2800" b="1" i="1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марте,</a:t>
            </a:r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Тают льдинки </a:t>
            </a:r>
            <a:r>
              <a:rPr lang="ru-RU" sz="2800" b="1" i="1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окне.</a:t>
            </a:r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Зайчик бегает </a:t>
            </a:r>
            <a:r>
              <a:rPr lang="ru-RU" sz="2800" b="1" i="1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парте</a:t>
            </a:r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И </a:t>
            </a:r>
            <a:r>
              <a:rPr lang="ru-RU" sz="2800" b="1" i="1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карте </a:t>
            </a:r>
            <a:r>
              <a:rPr lang="ru-RU" sz="2800" b="1" i="1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стене.</a:t>
            </a:r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64307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Сегодня на уроке:</a:t>
            </a:r>
            <a:br>
              <a:rPr lang="ru-RU" sz="6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63" y="1785926"/>
            <a:ext cx="6715143" cy="4129099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4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6000" b="1" dirty="0" smtClean="0">
                <a:solidFill>
                  <a:srgbClr val="002060"/>
                </a:solidFill>
                <a:latin typeface="Calibri" pitchFamily="34" charset="0"/>
              </a:rPr>
              <a:t>Мы познакомились…</a:t>
            </a:r>
          </a:p>
          <a:p>
            <a:pPr>
              <a:buFontTx/>
              <a:buChar char="-"/>
            </a:pPr>
            <a:r>
              <a:rPr lang="ru-RU" sz="16000" b="1" dirty="0" smtClean="0">
                <a:solidFill>
                  <a:srgbClr val="002060"/>
                </a:solidFill>
                <a:latin typeface="Calibri" pitchFamily="34" charset="0"/>
              </a:rPr>
              <a:t>Мы узнали …</a:t>
            </a:r>
          </a:p>
          <a:p>
            <a:pPr>
              <a:buFontTx/>
              <a:buChar char="-"/>
            </a:pPr>
            <a:r>
              <a:rPr lang="ru-RU" sz="16000" b="1" dirty="0" smtClean="0">
                <a:solidFill>
                  <a:srgbClr val="002060"/>
                </a:solidFill>
                <a:latin typeface="Calibri" pitchFamily="34" charset="0"/>
              </a:rPr>
              <a:t>Мне было трудно …</a:t>
            </a:r>
          </a:p>
          <a:p>
            <a:r>
              <a:rPr lang="ru-RU" sz="16000" b="1" dirty="0" smtClean="0">
                <a:solidFill>
                  <a:srgbClr val="002060"/>
                </a:solidFill>
                <a:latin typeface="Calibri" pitchFamily="34" charset="0"/>
              </a:rPr>
              <a:t>- Я сомневался…</a:t>
            </a:r>
          </a:p>
          <a:p>
            <a:r>
              <a:rPr lang="ru-RU" sz="16000" b="1" dirty="0" smtClean="0">
                <a:solidFill>
                  <a:srgbClr val="002060"/>
                </a:solidFill>
                <a:latin typeface="Calibri" pitchFamily="34" charset="0"/>
              </a:rPr>
              <a:t>- Мне понравилось…</a:t>
            </a:r>
          </a:p>
          <a:p>
            <a:pPr algn="l"/>
            <a:endParaRPr lang="ru-RU" sz="16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75" y="4241800"/>
            <a:ext cx="14446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285728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 НАШЕ НАСТРОЕНИЕ</a:t>
            </a:r>
            <a:endParaRPr lang="ru-RU" sz="5400" dirty="0"/>
          </a:p>
        </p:txBody>
      </p:sp>
      <p:pic>
        <p:nvPicPr>
          <p:cNvPr id="8" name="Picture 2" descr="C:\Users\Ирина\Documents\ОТКР. УР ОРГАНЫ ЧУВСТВ\солнышк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58082" y="285727"/>
            <a:ext cx="1071570" cy="9286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9" name="Рисунок 8" descr="https://upload.wikimedia.org/wikipedia/commons/9/95/Tulip_single_edi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encrypted-tbn1.gstatic.com/images?q=tbn:ANd9GcRr2bfEP0VIzn4mGr2i2avT27GDQgqcyePEYwhhfPuoy7wxJ9r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2286016" cy="242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elhow.ru/images/articles/15/151/15151/inner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763973"/>
            <a:ext cx="2786082" cy="273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asnn2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6@gmail.com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asnn2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6@gmail.com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Ivan\Desktop\izbushka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84200"/>
            <a:ext cx="6286544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62163" y="3139440"/>
          <a:ext cx="2366962" cy="579120"/>
        </p:xfrm>
        <a:graphic>
          <a:graphicData uri="http://schemas.openxmlformats.org/drawingml/2006/table">
            <a:tbl>
              <a:tblPr/>
              <a:tblGrid>
                <a:gridCol w="2366962"/>
              </a:tblGrid>
              <a:tr h="579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2071670" y="53975"/>
            <a:ext cx="3357586" cy="9144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AutoShape 1"/>
          <p:cNvSpPr>
            <a:spLocks noChangeArrowheads="1"/>
          </p:cNvSpPr>
          <p:nvPr/>
        </p:nvSpPr>
        <p:spPr bwMode="auto">
          <a:xfrm>
            <a:off x="3571868" y="1285860"/>
            <a:ext cx="485775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2714612" y="1812925"/>
            <a:ext cx="2214578" cy="571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ЧАСТЬ РЕЧИ</a:t>
            </a:r>
            <a:endParaRPr lang="ru-RU" dirty="0"/>
          </a:p>
        </p:txBody>
      </p:sp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1785918" y="3151188"/>
            <a:ext cx="1357322" cy="571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СЛУЖИТ</a:t>
            </a:r>
            <a:endParaRPr lang="ru-RU" dirty="0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4429124" y="3143248"/>
            <a:ext cx="1357322" cy="571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ПИШЕТСЯ</a:t>
            </a:r>
            <a:endParaRPr lang="ru-RU" dirty="0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1643042" y="4087813"/>
            <a:ext cx="1500198" cy="571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357686" y="4087813"/>
            <a:ext cx="1571636" cy="571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ИЗМЕНЯЕТСЯ</a:t>
            </a:r>
            <a:endParaRPr lang="ru-RU" dirty="0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2928926" y="4851400"/>
            <a:ext cx="1785950" cy="571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 БЫВАЕТ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3571868" y="2643182"/>
            <a:ext cx="485775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2071670" y="1"/>
            <a:ext cx="33575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ПРЕДЛОГ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в, с, о, 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за, на, ко, со, над, при, под, для, без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около, перед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571868" y="3857628"/>
            <a:ext cx="485775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ИНФОРМАЦИОННЫЕ РЕСУРСЫ: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 </a:t>
            </a:r>
            <a:r>
              <a:rPr lang="ru-RU" sz="1600" dirty="0" err="1" smtClean="0"/>
              <a:t>И.В.Жакулина</a:t>
            </a:r>
            <a:r>
              <a:rPr lang="ru-RU" sz="1600" dirty="0" smtClean="0"/>
              <a:t>. ТРКМЧП. </a:t>
            </a:r>
            <a:r>
              <a:rPr lang="en-US" sz="1600" dirty="0" smtClean="0">
                <a:hlinkClick r:id="rId2"/>
              </a:rPr>
              <a:t>http://ivzh5809.wmsite.ru/glubina/tehnologija-rkmchp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Используемые картинки:</a:t>
            </a:r>
          </a:p>
          <a:p>
            <a:pPr>
              <a:buNone/>
            </a:pPr>
            <a:r>
              <a:rPr lang="ru-RU" sz="1600" dirty="0" smtClean="0"/>
              <a:t>Морковь </a:t>
            </a:r>
            <a:r>
              <a:rPr lang="en-US" sz="1600" dirty="0" smtClean="0">
                <a:hlinkClick r:id="rId3"/>
              </a:rPr>
              <a:t>http://www.allwomens.ru/uploads/posts/2010-06/1277148022_kak_radikalno_i_bystro_poxudet_s_pomoshhyu_diet.jpg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Дерево </a:t>
            </a:r>
            <a:r>
              <a:rPr lang="en-US" sz="1600" dirty="0" smtClean="0">
                <a:hlinkClick r:id="rId4"/>
              </a:rPr>
              <a:t>http://pixelbrush.ru/uploads/posts/2009-02/1233826343_the_isolated_tree_vector.jpg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Яблоко </a:t>
            </a:r>
            <a:r>
              <a:rPr lang="en-US" sz="1600" dirty="0" smtClean="0">
                <a:hlinkClick r:id="rId5"/>
              </a:rPr>
              <a:t>http://xochuvnimania.ucoz.ru/_fr/0/7374738.jpg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Малина </a:t>
            </a:r>
            <a:r>
              <a:rPr lang="en-US" sz="1600" dirty="0" smtClean="0">
                <a:hlinkClick r:id="rId6"/>
              </a:rPr>
              <a:t>http://www.healthyberryblog.com/wp-content/berry/raspberry.jpg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Портфель </a:t>
            </a:r>
            <a:r>
              <a:rPr lang="en-US" sz="1600" dirty="0" smtClean="0">
                <a:hlinkClick r:id="rId7"/>
              </a:rPr>
              <a:t>http://kp.by/upimg/photo/134340.jpg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Карандаши </a:t>
            </a:r>
            <a:r>
              <a:rPr lang="en-US" sz="1600" dirty="0" smtClean="0">
                <a:hlinkClick r:id="rId8"/>
              </a:rPr>
              <a:t>http://birolux.md/images/E11511.jpg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Сок </a:t>
            </a:r>
            <a:r>
              <a:rPr lang="en-US" sz="1600" dirty="0" smtClean="0">
                <a:hlinkClick r:id="rId9"/>
              </a:rPr>
              <a:t>http://www.board.com.ua/_data/1042975376_0_c1.jpg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Грибы </a:t>
            </a:r>
            <a:r>
              <a:rPr lang="en-US" sz="1600" dirty="0" smtClean="0">
                <a:hlinkClick r:id="rId10"/>
              </a:rPr>
              <a:t>http://www.greenmama.ru/dn_images/02/21/76/03/1233870707gribnoe.jpg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err="1" smtClean="0"/>
              <a:t>Вахненко</a:t>
            </a:r>
            <a:r>
              <a:rPr lang="ru-RU" sz="1600" dirty="0" smtClean="0"/>
              <a:t> Л.И.Фрагмент презентации к уроку «</a:t>
            </a:r>
            <a:r>
              <a:rPr lang="ru-RU" sz="1600" i="1" dirty="0" smtClean="0"/>
              <a:t>Предлог как слово и его роль в речи</a:t>
            </a:r>
            <a:r>
              <a:rPr lang="ru-RU" sz="1600" dirty="0" smtClean="0"/>
              <a:t>»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929198"/>
            <a:ext cx="431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hlinkClick r:id="rId11"/>
              </a:rPr>
              <a:t>http://vahnenko.ucoz.net/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sz="6000" b="1" i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6000" b="1" i="1" dirty="0" smtClean="0">
                <a:solidFill>
                  <a:srgbClr val="0070C0"/>
                </a:solidFill>
                <a:latin typeface="Calibri" pitchFamily="34" charset="0"/>
              </a:rPr>
              <a:t>Цель урока:</a:t>
            </a:r>
            <a:br>
              <a:rPr lang="ru-RU" sz="6000" b="1" i="1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D60093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D60093"/>
                </a:solidFill>
                <a:latin typeface="Calibri" pitchFamily="34" charset="0"/>
              </a:rPr>
              <a:t>-  </a:t>
            </a:r>
            <a:r>
              <a:rPr lang="ru-RU" sz="4400" b="1" dirty="0" smtClean="0">
                <a:solidFill>
                  <a:srgbClr val="D60093"/>
                </a:solidFill>
              </a:rPr>
              <a:t>познакомить учащихся с  предлогом, как со служебной частью речи.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D60093"/>
                </a:solidFill>
                <a:latin typeface="Calibri" pitchFamily="34" charset="0"/>
              </a:rPr>
              <a:t> </a:t>
            </a:r>
            <a:endParaRPr lang="ru-RU" b="1" dirty="0" smtClean="0">
              <a:solidFill>
                <a:srgbClr val="D60093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G:\Анимации\Птичк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714884"/>
            <a:ext cx="25003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75" y="1643063"/>
            <a:ext cx="22875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</a:rPr>
              <a:t>В природе есть солнце. 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14625" y="3357563"/>
            <a:ext cx="4143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</a:rPr>
              <a:t>Оно светит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</a:rPr>
              <a:t>и всех нас любит и греет.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00188" y="1428750"/>
            <a:ext cx="53578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Так пусть же каждый его лучик</a:t>
            </a:r>
          </a:p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 заглянет к нам в класс </a:t>
            </a:r>
          </a:p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и не только обогреет нас, </a:t>
            </a:r>
          </a:p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но и придаст сил,</a:t>
            </a:r>
          </a:p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 аккуратности, уверенности в знаниях. </a:t>
            </a:r>
          </a:p>
        </p:txBody>
      </p:sp>
      <p:pic>
        <p:nvPicPr>
          <p:cNvPr id="7173" name="Picture 2" descr="G:\Анимации\Солнц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57188"/>
            <a:ext cx="2857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Documents and Settings\Администратор\Рабочий стол\Pictures\1000000F000000F000000140D3870117.p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143250"/>
            <a:ext cx="1428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3116"/>
            <a:ext cx="7143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С   </a:t>
            </a:r>
            <a:r>
              <a:rPr lang="ru-RU" sz="2800" b="1" i="1" dirty="0" err="1" smtClean="0"/>
              <a:t>с</a:t>
            </a:r>
            <a:r>
              <a:rPr lang="ru-RU" sz="2800" b="1" i="1" dirty="0" smtClean="0"/>
              <a:t>   </a:t>
            </a:r>
            <a:r>
              <a:rPr lang="ru-RU" sz="2800" b="1" i="1" dirty="0" err="1" smtClean="0"/>
              <a:t>ссс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857232"/>
            <a:ext cx="647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Минутка  чистописания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3786190"/>
            <a:ext cx="50006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сза</a:t>
            </a:r>
            <a:r>
              <a:rPr lang="ru-RU" sz="2800" b="1" i="1" dirty="0" smtClean="0"/>
              <a:t>    </a:t>
            </a:r>
            <a:r>
              <a:rPr lang="ru-RU" sz="2800" b="1" i="1" dirty="0" err="1" smtClean="0"/>
              <a:t>сзб</a:t>
            </a:r>
            <a:r>
              <a:rPr lang="ru-RU" sz="2800" b="1" i="1" dirty="0" smtClean="0"/>
              <a:t>    </a:t>
            </a:r>
            <a:r>
              <a:rPr lang="ru-RU" sz="2800" b="1" i="1" dirty="0" err="1" smtClean="0"/>
              <a:t>сзв</a:t>
            </a:r>
            <a:r>
              <a:rPr lang="ru-RU" sz="2800" b="1" i="1" dirty="0" smtClean="0"/>
              <a:t>     </a:t>
            </a:r>
            <a:r>
              <a:rPr lang="ru-RU" sz="2800" b="1" i="1" dirty="0" err="1" smtClean="0"/>
              <a:t>сз</a:t>
            </a:r>
            <a:r>
              <a:rPr lang="ru-RU" sz="2800" b="1" i="1" dirty="0" smtClean="0"/>
              <a:t>…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" name="Organization Chart 5"/>
          <p:cNvGraphicFramePr>
            <a:graphicFrameLocks/>
          </p:cNvGraphicFramePr>
          <p:nvPr/>
        </p:nvGraphicFramePr>
        <p:xfrm>
          <a:off x="-214346" y="571480"/>
          <a:ext cx="9144000" cy="54117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0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29" name="Group 25"/>
          <p:cNvGraphicFramePr>
            <a:graphicFrameLocks noGrp="1"/>
          </p:cNvGraphicFramePr>
          <p:nvPr/>
        </p:nvGraphicFramePr>
        <p:xfrm>
          <a:off x="0" y="44450"/>
          <a:ext cx="9144000" cy="6813551"/>
        </p:xfrm>
        <a:graphic>
          <a:graphicData uri="http://schemas.openxmlformats.org/drawingml/2006/table">
            <a:tbl>
              <a:tblPr/>
              <a:tblGrid>
                <a:gridCol w="3048000"/>
                <a:gridCol w="3108325"/>
                <a:gridCol w="2987675"/>
              </a:tblGrid>
              <a:tr h="236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Имя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существительное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Имя       прилагательное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         Глагол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2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    Т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ТРА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   С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ЛЁНЫЙ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  СКР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ПИТ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     С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ПО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      БЛИ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З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     Б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ЖИТ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500042"/>
            <a:ext cx="8939212" cy="5903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3" y="4689475"/>
            <a:ext cx="1752600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981075"/>
            <a:ext cx="7969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725" y="4394200"/>
            <a:ext cx="2263775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51270" y="73715"/>
            <a:ext cx="13676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над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3417608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за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90058" y="4655314"/>
            <a:ext cx="5341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122" y="4077072"/>
            <a:ext cx="14510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под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6318" y="5117709"/>
            <a:ext cx="21884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перед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363</Words>
  <Application>Microsoft Office PowerPoint</Application>
  <PresentationFormat>Экран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Тема урока: </vt:lpstr>
      <vt:lpstr> Цель урока: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Сегодня на уроке: </vt:lpstr>
      <vt:lpstr>Слайд 23</vt:lpstr>
      <vt:lpstr>Слайд 24</vt:lpstr>
      <vt:lpstr>Слайд 25</vt:lpstr>
      <vt:lpstr>ИНФОРМАЦИОННЫЕ РЕСУРСЫ: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</cp:lastModifiedBy>
  <cp:revision>153</cp:revision>
  <dcterms:created xsi:type="dcterms:W3CDTF">2015-02-21T07:27:38Z</dcterms:created>
  <dcterms:modified xsi:type="dcterms:W3CDTF">2016-03-15T16:01:24Z</dcterms:modified>
</cp:coreProperties>
</file>