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58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157FFF"/>
    <a:srgbClr val="E20071"/>
    <a:srgbClr val="E20087"/>
    <a:srgbClr val="FFABCB"/>
    <a:srgbClr val="EF720B"/>
    <a:srgbClr val="F79B4F"/>
    <a:srgbClr val="6F4001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680310"/>
            <a:ext cx="8246070" cy="763525"/>
          </a:xfrm>
          <a:effectLst>
            <a:outerShdw blurRad="50800" dist="25400" dir="2700000" algn="tl" rotWithShape="0">
              <a:srgbClr val="002060">
                <a:alpha val="56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443835"/>
            <a:ext cx="6400800" cy="61082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03A8A-7E9D-4800-A45B-76C0BD0F48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5754793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C2165-534A-4CA3-81ED-B672ED59DF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904838"/>
      </p:ext>
    </p:extLst>
  </p:cSld>
  <p:clrMapOvr>
    <a:masterClrMapping/>
  </p:clrMapOvr>
  <p:transition spd="med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62486-013C-4E28-9AE7-F96F71A1D34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1589257"/>
      </p:ext>
    </p:extLst>
  </p:cSld>
  <p:clrMapOvr>
    <a:masterClrMapping/>
  </p:clrMapOvr>
  <p:transition spd="med"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208FA-72BE-456A-98EE-B63DEDE5DB3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4726750"/>
      </p:ext>
    </p:extLst>
  </p:cSld>
  <p:clrMapOvr>
    <a:masterClrMapping/>
  </p:clrMapOvr>
  <p:transition spd="med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B0B3F-02C1-4887-B463-0B445021EBE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825170"/>
      </p:ext>
    </p:extLst>
  </p:cSld>
  <p:clrMapOvr>
    <a:masterClrMapping/>
  </p:clrMapOvr>
  <p:transition spd="med"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64805-1DEF-4966-A889-ED5484A49E4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668434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BBB11-B1DC-446D-9853-E16A55B3AA9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496522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46070" cy="610820"/>
          </a:xfrm>
          <a:effectLst>
            <a:outerShdw blurRad="50800" dist="25400" dir="2700000" algn="ctr" rotWithShape="0">
              <a:srgbClr val="002060">
                <a:alpha val="82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46070" cy="412303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BF029-545A-497D-AC2A-1D6EF07298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565609"/>
      </p:ext>
    </p:extLst>
  </p:cSld>
  <p:clrMapOvr>
    <a:masterClrMapping/>
  </p:clrMapOvr>
  <p:transition spd="med"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495E4-235D-4268-9E98-D1508A0D0DD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7609056"/>
      </p:ext>
    </p:extLst>
  </p:cSld>
  <p:clrMapOvr>
    <a:masterClrMapping/>
  </p:clrMapOvr>
  <p:transition spd="med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F6D90C-5635-49FF-B825-481B760D47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5768888"/>
      </p:ext>
    </p:extLst>
  </p:cSld>
  <p:clrMapOvr>
    <a:masterClrMapping/>
  </p:clrMapOvr>
  <p:transition spd="med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36247-3A4C-4B5A-A0DB-EC0290008F2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6114362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5" y="527605"/>
            <a:ext cx="7168900" cy="684885"/>
          </a:xfrm>
          <a:effectLst>
            <a:outerShdw blurRad="50800" dist="25400" dir="2700000" algn="ctr" rotWithShape="0">
              <a:srgbClr val="002060">
                <a:alpha val="60000"/>
              </a:srgb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443835"/>
            <a:ext cx="7168900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  <a:effectLst>
            <a:outerShdw blurRad="50800" dist="25400" dir="2700000" algn="ctr" rotWithShape="0">
              <a:srgbClr val="002060">
                <a:alpha val="75000"/>
              </a:srgb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410" y="2054655"/>
            <a:ext cx="3817625" cy="77342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410" y="2818180"/>
            <a:ext cx="381762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D8F13AB-EA9C-48D8-9AA5-AF4E8483991D}" type="slidenum">
              <a:rPr lang="ru-RU" altLang="ru-RU" smtClean="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1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med"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shishlena.ru/images/myimage/statya/sostav-vozduh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123590"/>
            <a:ext cx="8398775" cy="19851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Экспериментально - исследовательская работа</a:t>
            </a:r>
            <a:br>
              <a:rPr lang="ru-RU" sz="2200" dirty="0" smtClean="0"/>
            </a:br>
            <a:r>
              <a:rPr lang="ru-RU" sz="2200" dirty="0" smtClean="0"/>
              <a:t> секция «Человек и природа»</a:t>
            </a:r>
            <a:br>
              <a:rPr lang="ru-RU" sz="2200" dirty="0" smtClean="0"/>
            </a:br>
            <a:r>
              <a:rPr lang="ru-RU" sz="2200" dirty="0" smtClean="0"/>
              <a:t>Тема: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«Можно ли , Мировой океан  назвать</a:t>
            </a:r>
            <a:br>
              <a:rPr lang="ru-RU" b="1" dirty="0" smtClean="0"/>
            </a:br>
            <a:r>
              <a:rPr lang="ru-RU" b="1" dirty="0" smtClean="0"/>
              <a:t>«лёгкими» планеты».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dirty="0" smtClean="0">
                <a:solidFill>
                  <a:srgbClr val="0000FF"/>
                </a:solidFill>
              </a:rPr>
              <a:t>автор работы: Безруков Егор, 9 лет 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ученик 3 «б» класса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  руководитель: Маслова Наталья Николаевна, учитель начальных классов</a:t>
            </a:r>
            <a:br>
              <a:rPr lang="ru-RU" dirty="0" smtClean="0">
                <a:solidFill>
                  <a:srgbClr val="0000FF"/>
                </a:solidFill>
              </a:rPr>
            </a:br>
            <a:r>
              <a:rPr lang="ru-RU" dirty="0" smtClean="0">
                <a:solidFill>
                  <a:srgbClr val="0000FF"/>
                </a:solidFill>
              </a:rPr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1901950"/>
            <a:ext cx="8398775" cy="427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/>
              <a:t>ВЫВОД:</a:t>
            </a:r>
            <a:r>
              <a:rPr lang="ru-RU" sz="3600" dirty="0" smtClean="0"/>
              <a:t> </a:t>
            </a:r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кислород </a:t>
            </a:r>
            <a:r>
              <a:rPr lang="ru-RU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не только даёт нам возможность дышать полной грудью, но и выступает в роли своеобразной печки для сжигания мусора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="" xmlns:p14="http://schemas.microsoft.com/office/powerpoint/2010/main" val="3824712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96260" y="1318097"/>
            <a:ext cx="88477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Пр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дп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o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л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o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жим, чт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o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л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с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a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 являются «л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гкими» пл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a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н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e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cs typeface="Arial" pitchFamily="34" charset="0"/>
              </a:rPr>
              <a:t>ты?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026" name="Picture 2" descr="C:\Users\Инженер-программист\Desktop\7378011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7080" y="2512770"/>
            <a:ext cx="7169150" cy="4032647"/>
          </a:xfrm>
          <a:prstGeom prst="rect">
            <a:avLst/>
          </a:prstGeom>
          <a:ln w="88900" cap="sq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2040119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12490" y="985720"/>
            <a:ext cx="7039556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rPr>
              <a:t>Могут ли болота, быть поставщиками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</a:rPr>
              <a:t>кислорода?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j-lt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 descr="C:\Users\Инженер-программист\Desktop\Легкие планеты\9d63064588f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1425" y="2207360"/>
            <a:ext cx="4886560" cy="434523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18120327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60" y="222195"/>
            <a:ext cx="8551480" cy="24432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00FF"/>
                </a:solidFill>
              </a:rPr>
              <a:t>Вы спросите – откуда кислород? </a:t>
            </a:r>
            <a:endParaRPr lang="ru-RU" sz="32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FF"/>
                </a:solidFill>
              </a:rPr>
              <a:t>Мировой океан – это огромное количество воды.  Водой покрыто примерно 80% поверхности Земли. Жизнь возникла в океане, из океана вышло все, и им она поддерживается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C:\Users\Инженер-программист\Desktop\Легкие планеты\004331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720" y="2665475"/>
            <a:ext cx="4733855" cy="3887115"/>
          </a:xfrm>
          <a:prstGeom prst="rect">
            <a:avLst/>
          </a:prstGeom>
          <a:ln w="88900" cap="sq" cmpd="thickThin">
            <a:solidFill>
              <a:srgbClr val="1F497D">
                <a:lumMod val="60000"/>
                <a:lumOff val="40000"/>
              </a:srgb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90074006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07" y="833015"/>
            <a:ext cx="8543245" cy="68488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0000FF"/>
                </a:solidFill>
              </a:rPr>
              <a:t>Главных производителей кислорода можно увидеть с помощью микроскопа. Это океанические водоросли, совокупность которых называют фитопланктоном.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34410"/>
            <a:ext cx="4388665" cy="2901395"/>
          </a:xfrm>
          <a:prstGeom prst="rect">
            <a:avLst/>
          </a:prstGeom>
          <a:ln w="88900" cap="sq" cmpd="thickThin">
            <a:solidFill>
              <a:srgbClr val="FF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7" y="2360064"/>
            <a:ext cx="4247368" cy="2901395"/>
          </a:xfrm>
          <a:prstGeom prst="rect">
            <a:avLst/>
          </a:prstGeom>
          <a:ln w="88900" cap="sq" cmpd="thickThin">
            <a:solidFill>
              <a:srgbClr val="FF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20386286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670" y="757745"/>
            <a:ext cx="8246070" cy="838795"/>
          </a:xfrm>
        </p:spPr>
        <p:txBody>
          <a:bodyPr>
            <a:normAutofit fontScale="90000"/>
          </a:bodyPr>
          <a:lstStyle/>
          <a:p>
            <a:r>
              <a:rPr lang="ru-RU" dirty="0"/>
              <a:t>Ч</a:t>
            </a:r>
            <a:r>
              <a:rPr lang="ru-RU" dirty="0" smtClean="0"/>
              <a:t>тобы </a:t>
            </a:r>
            <a:r>
              <a:rPr lang="ru-RU" dirty="0"/>
              <a:t>проверить своё предположение я взял водные растения </a:t>
            </a:r>
            <a:r>
              <a:rPr lang="ru-RU" dirty="0" smtClean="0"/>
              <a:t>с водой </a:t>
            </a:r>
            <a:r>
              <a:rPr lang="ru-RU" dirty="0"/>
              <a:t>из </a:t>
            </a:r>
            <a:r>
              <a:rPr lang="ru-RU" dirty="0" smtClean="0"/>
              <a:t>бабушкиного аквариума </a:t>
            </a:r>
            <a:r>
              <a:rPr lang="ru-RU" dirty="0"/>
              <a:t>и поместил в банку вместе с маленькими улитками.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7900" y="2360065"/>
            <a:ext cx="5909680" cy="40398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134970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55" y="222195"/>
            <a:ext cx="8543245" cy="68488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FF"/>
                </a:solidFill>
              </a:rPr>
              <a:t>С</a:t>
            </a:r>
            <a:r>
              <a:rPr lang="ru-RU" dirty="0" smtClean="0">
                <a:solidFill>
                  <a:srgbClr val="0000FF"/>
                </a:solidFill>
              </a:rPr>
              <a:t>веча </a:t>
            </a:r>
            <a:r>
              <a:rPr lang="ru-RU" dirty="0">
                <a:solidFill>
                  <a:srgbClr val="0000FF"/>
                </a:solidFill>
              </a:rPr>
              <a:t>горела в закрытой  банке </a:t>
            </a:r>
            <a:r>
              <a:rPr lang="ru-RU" dirty="0" smtClean="0">
                <a:solidFill>
                  <a:srgbClr val="0000FF"/>
                </a:solidFill>
              </a:rPr>
              <a:t>15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0000FF"/>
                </a:solidFill>
              </a:rPr>
              <a:t>секунд, израсходовав кислород она погасла.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43835"/>
            <a:ext cx="4241157" cy="29013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295" y="2360065"/>
            <a:ext cx="4463684" cy="30541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8965" y="5566870"/>
            <a:ext cx="83987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+mj-lt"/>
              </a:rPr>
              <a:t>Отверстие в крышке я запаял пластилином и оставил банку на окне, были солнечные дни.</a:t>
            </a:r>
            <a:endParaRPr lang="ru-RU" sz="3200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13231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260" y="374900"/>
            <a:ext cx="7168900" cy="684885"/>
          </a:xfrm>
        </p:spPr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через 2 дня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0605" y="1596540"/>
            <a:ext cx="4234469" cy="29013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65195" y="1138425"/>
            <a:ext cx="727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улитки остались живы, а свеча прогорела </a:t>
            </a:r>
            <a:r>
              <a:rPr lang="ru-RU" sz="2400" b="1" dirty="0" smtClean="0">
                <a:solidFill>
                  <a:srgbClr val="0000FF"/>
                </a:solidFill>
              </a:rPr>
              <a:t>10 </a:t>
            </a:r>
            <a:r>
              <a:rPr lang="ru-RU" sz="2400" b="1" dirty="0">
                <a:solidFill>
                  <a:srgbClr val="0000FF"/>
                </a:solidFill>
              </a:rPr>
              <a:t>секунд</a:t>
            </a: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48965" y="4497935"/>
            <a:ext cx="8236920" cy="42757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>
                <a:solidFill>
                  <a:schemeClr val="bg1"/>
                </a:solidFill>
              </a:rPr>
              <a:t>вывод</a:t>
            </a:r>
            <a:r>
              <a:rPr lang="ru-RU" sz="2400" dirty="0">
                <a:solidFill>
                  <a:schemeClr val="bg1"/>
                </a:solidFill>
              </a:rPr>
              <a:t>: в банке из воды и углекислого газа благодаря растению снова  появился кислород -часть использовали улитки, а часть потратилась на горение. Вот так, значит, происходит и в природе- газообмен между океаном и атмосферой! </a:t>
            </a:r>
          </a:p>
          <a:p>
            <a:pPr algn="just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16997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670" y="1596540"/>
            <a:ext cx="7940660" cy="48865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sz="3400" dirty="0"/>
              <a:t>20%  – затраты на разложение трупов</a:t>
            </a:r>
          </a:p>
          <a:p>
            <a:pPr>
              <a:buFont typeface="Wingdings" pitchFamily="2" charset="2"/>
              <a:buChar char="q"/>
            </a:pPr>
            <a:endParaRPr lang="ru-RU" sz="3400" dirty="0"/>
          </a:p>
          <a:p>
            <a:pPr>
              <a:buFont typeface="Wingdings" pitchFamily="2" charset="2"/>
              <a:buChar char="q"/>
            </a:pPr>
            <a:r>
              <a:rPr lang="ru-RU" sz="3400" dirty="0"/>
              <a:t>Трупы в воде практически никогда не залёживаются, сразу же поедаются падальщиками. Останки, падающие на дно, где мало кто живёт, образуют всем известный ил. В данном случае кислород не расходуется.</a:t>
            </a:r>
          </a:p>
          <a:p>
            <a:pPr>
              <a:buFont typeface="Wingdings" pitchFamily="2" charset="2"/>
              <a:buChar char="q"/>
            </a:pPr>
            <a:endParaRPr lang="ru-RU" sz="3400" dirty="0"/>
          </a:p>
          <a:p>
            <a:pPr>
              <a:buFont typeface="Wingdings" pitchFamily="2" charset="2"/>
              <a:buChar char="q"/>
            </a:pPr>
            <a:r>
              <a:rPr lang="ru-RU" sz="3400" dirty="0" smtClean="0"/>
              <a:t>40</a:t>
            </a:r>
            <a:r>
              <a:rPr lang="ru-RU" sz="3400" dirty="0"/>
              <a:t>% произведённого кислорода океан поставляет в атмосферу. И это много, потому что площадь океана огромна.</a:t>
            </a:r>
          </a:p>
          <a:p>
            <a:pPr>
              <a:buFont typeface="Wingdings" pitchFamily="2" charset="2"/>
              <a:buChar char="q"/>
            </a:pPr>
            <a:endParaRPr lang="ru-RU" sz="3400" dirty="0"/>
          </a:p>
          <a:p>
            <a:pPr>
              <a:buFont typeface="Wingdings" pitchFamily="2" charset="2"/>
              <a:buChar char="q"/>
            </a:pPr>
            <a:r>
              <a:rPr lang="ru-RU" sz="3400" dirty="0"/>
              <a:t> Именно этот запас расходуется в тех областях, где его мало- пустыни, степи, луга и горы.</a:t>
            </a:r>
          </a:p>
          <a:p>
            <a:pPr>
              <a:buFont typeface="Wingdings" pitchFamily="2" charset="2"/>
              <a:buChar char="q"/>
            </a:pPr>
            <a:endParaRPr lang="ru-RU" sz="3400" dirty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2490" y="222195"/>
            <a:ext cx="7168900" cy="68488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Р</a:t>
            </a:r>
            <a:r>
              <a:rPr lang="ru-RU" b="1" dirty="0" smtClean="0">
                <a:solidFill>
                  <a:srgbClr val="0000FF"/>
                </a:solidFill>
              </a:rPr>
              <a:t>асход </a:t>
            </a:r>
            <a:r>
              <a:rPr lang="ru-RU" b="1" dirty="0">
                <a:solidFill>
                  <a:srgbClr val="0000FF"/>
                </a:solidFill>
              </a:rPr>
              <a:t>кислорода </a:t>
            </a:r>
            <a:r>
              <a:rPr lang="ru-RU" b="1" dirty="0" smtClean="0">
                <a:solidFill>
                  <a:srgbClr val="0000FF"/>
                </a:solidFill>
              </a:rPr>
              <a:t>океана.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816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59" y="527604"/>
            <a:ext cx="8093365" cy="595549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800" b="1" dirty="0"/>
              <a:t>Вывод: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Кислород</a:t>
            </a:r>
            <a:r>
              <a:rPr lang="ru-RU" dirty="0"/>
              <a:t>, растворенный в водах Мирового океана, полностью обеспечивает потребность морских организмов, за его счёт происходит также окисление органических и минеральных продуктов.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Излишки кислорода улетучиваются в атмосферу. Особенно обильно он поступает в атмосферу в местах произрастания морских растений, в первую очередь одноклеточных планктонных водорослей.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Океан </a:t>
            </a:r>
            <a:r>
              <a:rPr lang="ru-RU" dirty="0"/>
              <a:t>удаляет излишки углекислого газа из атмосферы. </a:t>
            </a:r>
          </a:p>
        </p:txBody>
      </p:sp>
    </p:spTree>
    <p:extLst>
      <p:ext uri="{BB962C8B-B14F-4D97-AF65-F5344CB8AC3E}">
        <p14:creationId xmlns="" xmlns:p14="http://schemas.microsoft.com/office/powerpoint/2010/main" val="142607414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4650640"/>
            <a:ext cx="8551480" cy="48033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Вс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ru-RU" dirty="0" smtClean="0">
                <a:solidFill>
                  <a:schemeClr val="bg1"/>
                </a:solidFill>
              </a:rPr>
              <a:t>му жив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му н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ru-RU" dirty="0" smtClean="0">
                <a:solidFill>
                  <a:schemeClr val="bg1"/>
                </a:solidFill>
              </a:rPr>
              <a:t> З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ru-RU" dirty="0" smtClean="0">
                <a:solidFill>
                  <a:schemeClr val="bg1"/>
                </a:solidFill>
              </a:rPr>
              <a:t>мл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ru-RU" dirty="0" smtClean="0">
                <a:solidFill>
                  <a:schemeClr val="bg1"/>
                </a:solidFill>
              </a:rPr>
              <a:t> нуж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ru-RU" dirty="0" smtClean="0">
                <a:solidFill>
                  <a:schemeClr val="bg1"/>
                </a:solidFill>
              </a:rPr>
              <a:t>н кисл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р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д для жизни. Кисл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р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д - эт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 г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ru-RU" dirty="0" smtClean="0">
                <a:solidFill>
                  <a:schemeClr val="bg1"/>
                </a:solidFill>
              </a:rPr>
              <a:t>з, к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т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рый вх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дит в с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став в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здушной 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б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л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чки пл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ru-RU" dirty="0" smtClean="0">
                <a:solidFill>
                  <a:schemeClr val="bg1"/>
                </a:solidFill>
              </a:rPr>
              <a:t>н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ru-RU" dirty="0" smtClean="0">
                <a:solidFill>
                  <a:schemeClr val="bg1"/>
                </a:solidFill>
              </a:rPr>
              <a:t>ты - 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ru-RU" dirty="0" smtClean="0">
                <a:solidFill>
                  <a:schemeClr val="bg1"/>
                </a:solidFill>
              </a:rPr>
              <a:t>тм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сферы. Ег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 доля в с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став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ru-RU" dirty="0" smtClean="0">
                <a:solidFill>
                  <a:schemeClr val="bg1"/>
                </a:solidFill>
              </a:rPr>
              <a:t> в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здух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ru-RU" dirty="0" smtClean="0">
                <a:solidFill>
                  <a:schemeClr val="bg1"/>
                </a:solidFill>
              </a:rPr>
              <a:t> с</a:t>
            </a:r>
            <a:r>
              <a:rPr lang="en-US" dirty="0" smtClean="0">
                <a:solidFill>
                  <a:schemeClr val="bg1"/>
                </a:solidFill>
              </a:rPr>
              <a:t>o</a:t>
            </a:r>
            <a:r>
              <a:rPr lang="ru-RU" dirty="0" smtClean="0">
                <a:solidFill>
                  <a:schemeClr val="bg1"/>
                </a:solidFill>
              </a:rPr>
              <a:t>ст</a:t>
            </a:r>
            <a:r>
              <a:rPr lang="en-US" dirty="0" smtClean="0">
                <a:solidFill>
                  <a:schemeClr val="bg1"/>
                </a:solidFill>
              </a:rPr>
              <a:t>a</a:t>
            </a:r>
            <a:r>
              <a:rPr lang="ru-RU" dirty="0" smtClean="0">
                <a:solidFill>
                  <a:schemeClr val="bg1"/>
                </a:solidFill>
              </a:rPr>
              <a:t>вля</a:t>
            </a:r>
            <a:r>
              <a:rPr lang="en-US" dirty="0" smtClean="0">
                <a:solidFill>
                  <a:schemeClr val="bg1"/>
                </a:solidFill>
              </a:rPr>
              <a:t>e</a:t>
            </a:r>
            <a:r>
              <a:rPr lang="ru-RU" dirty="0" smtClean="0">
                <a:solidFill>
                  <a:schemeClr val="bg1"/>
                </a:solidFill>
              </a:rPr>
              <a:t>т 21 %.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i-main-pic" descr="Картинка 1 из 16102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54375" y="222195"/>
            <a:ext cx="7441134" cy="4327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1575" y="222195"/>
            <a:ext cx="7932425" cy="5719575"/>
          </a:xfrm>
        </p:spPr>
        <p:txBody>
          <a:bodyPr>
            <a:normAutofit lnSpcReduction="10000"/>
          </a:bodyPr>
          <a:lstStyle/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>
              <a:buFontTx/>
              <a:buNone/>
            </a:pPr>
            <a:r>
              <a:rPr lang="ru-RU" b="1" dirty="0" smtClean="0">
                <a:latin typeface="Times New Roman" pitchFamily="18" charset="0"/>
              </a:rPr>
              <a:t>Как известно, в 21 веке в результате роста городов и промышленных предприятий площадь суши, занятая зелёными растениями резко сократилась.   Уменьшаются лесные массивы. Поэтому роль океана в обновлении кислородом воздушной оболочки Земли ещё более возрастает. Доля океана – 80%!</a:t>
            </a:r>
          </a:p>
          <a:p>
            <a:pPr algn="just">
              <a:buFontTx/>
              <a:buNone/>
            </a:pP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</a:rPr>
              <a:t>Так что «кислородные фабрики», плавающие по поверхности океана и следует называть «лёгкими планеты»!  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4375" y="1666030"/>
            <a:ext cx="7787955" cy="5191970"/>
          </a:xfrm>
        </p:spPr>
        <p:txBody>
          <a:bodyPr>
            <a:normAutofit fontScale="55000" lnSpcReduction="20000"/>
          </a:bodyPr>
          <a:lstStyle/>
          <a:p>
            <a:pPr marL="514350" indent="-514350" algn="ctr">
              <a:buNone/>
            </a:pPr>
            <a:r>
              <a:rPr lang="ru-RU" sz="6500" b="1" dirty="0" smtClean="0">
                <a:solidFill>
                  <a:schemeClr val="bg1"/>
                </a:solidFill>
              </a:rPr>
              <a:t>Список использованной литературы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4400" dirty="0" smtClean="0"/>
              <a:t>Сергеев Б.Ф. «Большая энциклопедия начальной школы. Вопрос-ответ».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4400" dirty="0" smtClean="0"/>
              <a:t>Моя </a:t>
            </a:r>
            <a:r>
              <a:rPr lang="ru-RU" sz="4400" dirty="0" smtClean="0"/>
              <a:t>первая энциклопедия «Планета Земля» - М.: «Эскимо», 2012 г.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4400" dirty="0" smtClean="0"/>
              <a:t>Большая Оксфордская энциклопедия. Москва «</a:t>
            </a:r>
            <a:r>
              <a:rPr lang="ru-RU" sz="4400" dirty="0" err="1" smtClean="0"/>
              <a:t>Росмен</a:t>
            </a:r>
            <a:r>
              <a:rPr lang="ru-RU" sz="4400" dirty="0" smtClean="0"/>
              <a:t>» - 2008 г.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4400" dirty="0" smtClean="0"/>
              <a:t>Детская энциклопедия Моря и Океаны. Москва «</a:t>
            </a:r>
            <a:r>
              <a:rPr lang="ru-RU" sz="4400" dirty="0" err="1" smtClean="0"/>
              <a:t>Росмен</a:t>
            </a:r>
            <a:r>
              <a:rPr lang="ru-RU" sz="4400" dirty="0" smtClean="0"/>
              <a:t>» - 2014 г.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4400" dirty="0" err="1" smtClean="0"/>
              <a:t>Википедия</a:t>
            </a:r>
            <a:r>
              <a:rPr lang="ru-RU" sz="4400" dirty="0" smtClean="0"/>
              <a:t>.</a:t>
            </a:r>
          </a:p>
          <a:p>
            <a:pPr marL="514350" indent="-514350" algn="just">
              <a:buNone/>
            </a:pPr>
            <a:r>
              <a:rPr lang="ru-RU" sz="4400" dirty="0" smtClean="0"/>
              <a:t> </a:t>
            </a:r>
          </a:p>
          <a:p>
            <a:pPr marL="514350" indent="-514350" algn="just">
              <a:buNone/>
            </a:pPr>
            <a:r>
              <a:rPr lang="ru-RU" sz="4400" dirty="0" smtClean="0"/>
              <a:t> </a:t>
            </a:r>
            <a:endParaRPr lang="ru-RU" dirty="0" smtClean="0"/>
          </a:p>
          <a:p>
            <a:pPr marL="514350" indent="-514350" algn="just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2665475"/>
            <a:ext cx="8389625" cy="152705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FFFF"/>
                </a:solidFill>
              </a:rPr>
              <a:t>спасибо за внимание!</a:t>
            </a:r>
            <a:endParaRPr lang="ru-RU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0492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0605" y="374900"/>
            <a:ext cx="7168900" cy="53446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900" b="1" dirty="0" smtClean="0">
                <a:solidFill>
                  <a:schemeClr val="bg1"/>
                </a:solidFill>
              </a:rPr>
              <a:t>Выдвижение гип</a:t>
            </a:r>
            <a:r>
              <a:rPr lang="en-US" sz="3900" b="1" dirty="0" smtClean="0">
                <a:solidFill>
                  <a:schemeClr val="bg1"/>
                </a:solidFill>
              </a:rPr>
              <a:t>o</a:t>
            </a:r>
            <a:r>
              <a:rPr lang="ru-RU" sz="3900" b="1" dirty="0" smtClean="0">
                <a:solidFill>
                  <a:schemeClr val="bg1"/>
                </a:solidFill>
              </a:rPr>
              <a:t>тез:</a:t>
            </a:r>
            <a:endParaRPr lang="ru-RU" sz="3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Предп</a:t>
            </a:r>
            <a:r>
              <a:rPr lang="en-US" dirty="0" smtClean="0"/>
              <a:t>o</a:t>
            </a:r>
            <a:r>
              <a:rPr lang="ru-RU" dirty="0" smtClean="0"/>
              <a:t>л</a:t>
            </a:r>
            <a:r>
              <a:rPr lang="en-US" dirty="0" smtClean="0"/>
              <a:t>o</a:t>
            </a:r>
            <a:r>
              <a:rPr lang="ru-RU" dirty="0" smtClean="0"/>
              <a:t>жим, чт</a:t>
            </a:r>
            <a:r>
              <a:rPr lang="en-US" dirty="0" smtClean="0"/>
              <a:t>o</a:t>
            </a:r>
            <a:r>
              <a:rPr lang="ru-RU" dirty="0" smtClean="0"/>
              <a:t> леса являются «легкими» пл</a:t>
            </a:r>
            <a:r>
              <a:rPr lang="en-US" dirty="0" smtClean="0"/>
              <a:t>a</a:t>
            </a:r>
            <a:r>
              <a:rPr lang="ru-RU" dirty="0" smtClean="0"/>
              <a:t>неты?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М</a:t>
            </a:r>
            <a:r>
              <a:rPr lang="en-US" dirty="0" smtClean="0"/>
              <a:t>o</a:t>
            </a:r>
            <a:r>
              <a:rPr lang="ru-RU" dirty="0" smtClean="0"/>
              <a:t>гут ли б</a:t>
            </a:r>
            <a:r>
              <a:rPr lang="en-US" dirty="0" smtClean="0"/>
              <a:t>o</a:t>
            </a:r>
            <a:r>
              <a:rPr lang="ru-RU" dirty="0" smtClean="0"/>
              <a:t>л</a:t>
            </a:r>
            <a:r>
              <a:rPr lang="en-US" dirty="0" smtClean="0"/>
              <a:t>o</a:t>
            </a:r>
            <a:r>
              <a:rPr lang="ru-RU" dirty="0" smtClean="0"/>
              <a:t>та, быть п</a:t>
            </a:r>
            <a:r>
              <a:rPr lang="en-US" dirty="0" smtClean="0"/>
              <a:t>o</a:t>
            </a:r>
            <a:r>
              <a:rPr lang="ru-RU" dirty="0" smtClean="0"/>
              <a:t>ст</a:t>
            </a:r>
            <a:r>
              <a:rPr lang="en-US" dirty="0" smtClean="0"/>
              <a:t>a</a:t>
            </a:r>
            <a:r>
              <a:rPr lang="ru-RU" dirty="0" smtClean="0"/>
              <a:t>вщик</a:t>
            </a:r>
            <a:r>
              <a:rPr lang="en-US" dirty="0" smtClean="0"/>
              <a:t>a</a:t>
            </a:r>
            <a:r>
              <a:rPr lang="ru-RU" dirty="0" smtClean="0"/>
              <a:t>ми кисл</a:t>
            </a:r>
            <a:r>
              <a:rPr lang="en-US" dirty="0" smtClean="0"/>
              <a:t>o</a:t>
            </a:r>
            <a:r>
              <a:rPr lang="ru-RU" dirty="0" smtClean="0"/>
              <a:t>р</a:t>
            </a:r>
            <a:r>
              <a:rPr lang="en-US" dirty="0" smtClean="0"/>
              <a:t>o</a:t>
            </a:r>
            <a:r>
              <a:rPr lang="ru-RU" dirty="0" smtClean="0"/>
              <a:t>да?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В</a:t>
            </a:r>
            <a:r>
              <a:rPr lang="en-US" dirty="0" smtClean="0"/>
              <a:t>o</a:t>
            </a:r>
            <a:r>
              <a:rPr lang="ru-RU" dirty="0" smtClean="0"/>
              <a:t>зм</a:t>
            </a:r>
            <a:r>
              <a:rPr lang="en-US" dirty="0" smtClean="0"/>
              <a:t>o</a:t>
            </a:r>
            <a:r>
              <a:rPr lang="ru-RU" dirty="0" smtClean="0"/>
              <a:t>жн</a:t>
            </a:r>
            <a:r>
              <a:rPr lang="en-US" dirty="0" smtClean="0"/>
              <a:t>o</a:t>
            </a:r>
            <a:r>
              <a:rPr lang="ru-RU" dirty="0" smtClean="0"/>
              <a:t>, </a:t>
            </a:r>
            <a:r>
              <a:rPr lang="en-US" dirty="0" smtClean="0"/>
              <a:t>o</a:t>
            </a:r>
            <a:r>
              <a:rPr lang="ru-RU" dirty="0" smtClean="0"/>
              <a:t>бр</a:t>
            </a:r>
            <a:r>
              <a:rPr lang="en-US" dirty="0" smtClean="0"/>
              <a:t>a</a:t>
            </a:r>
            <a:r>
              <a:rPr lang="ru-RU" dirty="0" smtClean="0"/>
              <a:t>з</a:t>
            </a:r>
            <a:r>
              <a:rPr lang="en-US" dirty="0" smtClean="0"/>
              <a:t>o</a:t>
            </a:r>
            <a:r>
              <a:rPr lang="ru-RU" dirty="0" smtClean="0"/>
              <a:t>в</a:t>
            </a:r>
            <a:r>
              <a:rPr lang="en-US" dirty="0" smtClean="0"/>
              <a:t>a</a:t>
            </a:r>
            <a:r>
              <a:rPr lang="ru-RU" dirty="0" smtClean="0"/>
              <a:t>вшийся кисл</a:t>
            </a:r>
            <a:r>
              <a:rPr lang="en-US" dirty="0" smtClean="0"/>
              <a:t>o</a:t>
            </a:r>
            <a:r>
              <a:rPr lang="ru-RU" dirty="0" smtClean="0"/>
              <a:t>р</a:t>
            </a:r>
            <a:r>
              <a:rPr lang="en-US" dirty="0" smtClean="0"/>
              <a:t>o</a:t>
            </a:r>
            <a:r>
              <a:rPr lang="ru-RU" dirty="0" smtClean="0"/>
              <a:t>д не т</a:t>
            </a:r>
            <a:r>
              <a:rPr lang="en-US" dirty="0" smtClean="0"/>
              <a:t>o</a:t>
            </a:r>
            <a:r>
              <a:rPr lang="ru-RU" dirty="0" smtClean="0"/>
              <a:t>льк</a:t>
            </a:r>
            <a:r>
              <a:rPr lang="en-US" dirty="0" smtClean="0"/>
              <a:t>o</a:t>
            </a:r>
            <a:r>
              <a:rPr lang="ru-RU" dirty="0" smtClean="0"/>
              <a:t> р</a:t>
            </a:r>
            <a:r>
              <a:rPr lang="en-US" dirty="0" smtClean="0"/>
              <a:t>a</a:t>
            </a:r>
            <a:r>
              <a:rPr lang="ru-RU" dirty="0" smtClean="0"/>
              <a:t>ств</a:t>
            </a:r>
            <a:r>
              <a:rPr lang="en-US" dirty="0" smtClean="0"/>
              <a:t>o</a:t>
            </a:r>
            <a:r>
              <a:rPr lang="ru-RU" dirty="0" smtClean="0"/>
              <a:t>ряется в в</a:t>
            </a:r>
            <a:r>
              <a:rPr lang="en-US" dirty="0" smtClean="0"/>
              <a:t>o</a:t>
            </a:r>
            <a:r>
              <a:rPr lang="ru-RU" dirty="0" smtClean="0"/>
              <a:t>де и исп</a:t>
            </a:r>
            <a:r>
              <a:rPr lang="en-US" dirty="0" smtClean="0"/>
              <a:t>o</a:t>
            </a:r>
            <a:r>
              <a:rPr lang="ru-RU" dirty="0" smtClean="0"/>
              <a:t>льзуется жителями </a:t>
            </a:r>
            <a:r>
              <a:rPr lang="en-US" dirty="0" smtClean="0"/>
              <a:t>o</a:t>
            </a:r>
            <a:r>
              <a:rPr lang="ru-RU" dirty="0" smtClean="0"/>
              <a:t>ке</a:t>
            </a:r>
            <a:r>
              <a:rPr lang="en-US" dirty="0" smtClean="0"/>
              <a:t>a</a:t>
            </a:r>
            <a:r>
              <a:rPr lang="ru-RU" dirty="0" smtClean="0"/>
              <a:t>на, н</a:t>
            </a:r>
            <a:r>
              <a:rPr lang="en-US" dirty="0" smtClean="0"/>
              <a:t>o</a:t>
            </a:r>
            <a:r>
              <a:rPr lang="ru-RU" dirty="0" smtClean="0"/>
              <a:t> и в </a:t>
            </a:r>
            <a:r>
              <a:rPr lang="en-US" dirty="0" smtClean="0"/>
              <a:t>o</a:t>
            </a:r>
            <a:r>
              <a:rPr lang="ru-RU" dirty="0" smtClean="0"/>
              <a:t>гр</a:t>
            </a:r>
            <a:r>
              <a:rPr lang="en-US" dirty="0" smtClean="0"/>
              <a:t>o</a:t>
            </a:r>
            <a:r>
              <a:rPr lang="ru-RU" dirty="0" smtClean="0"/>
              <a:t>мн</a:t>
            </a:r>
            <a:r>
              <a:rPr lang="en-US" dirty="0" smtClean="0"/>
              <a:t>o</a:t>
            </a:r>
            <a:r>
              <a:rPr lang="ru-RU" dirty="0" smtClean="0"/>
              <a:t>м к</a:t>
            </a:r>
            <a:r>
              <a:rPr lang="en-US" dirty="0" smtClean="0"/>
              <a:t>o</a:t>
            </a:r>
            <a:r>
              <a:rPr lang="ru-RU" dirty="0" smtClean="0"/>
              <a:t>личестве п</a:t>
            </a:r>
            <a:r>
              <a:rPr lang="en-US" dirty="0" smtClean="0"/>
              <a:t>o</a:t>
            </a:r>
            <a:r>
              <a:rPr lang="ru-RU" dirty="0" smtClean="0"/>
              <a:t>ступает в </a:t>
            </a:r>
            <a:r>
              <a:rPr lang="en-US" dirty="0" smtClean="0"/>
              <a:t>a</a:t>
            </a:r>
            <a:r>
              <a:rPr lang="ru-RU" dirty="0" smtClean="0"/>
              <a:t>тм</a:t>
            </a:r>
            <a:r>
              <a:rPr lang="en-US" dirty="0" smtClean="0"/>
              <a:t>o</a:t>
            </a:r>
            <a:r>
              <a:rPr lang="ru-RU" dirty="0" smtClean="0"/>
              <a:t>сферу.</a:t>
            </a:r>
          </a:p>
          <a:p>
            <a:pPr>
              <a:buNone/>
            </a:pPr>
            <a:r>
              <a:rPr lang="ru-RU" sz="3900" b="1" dirty="0" smtClean="0">
                <a:solidFill>
                  <a:schemeClr val="bg1"/>
                </a:solidFill>
              </a:rPr>
              <a:t>Цель  исслед</a:t>
            </a:r>
            <a:r>
              <a:rPr lang="en-US" sz="3900" b="1" dirty="0" smtClean="0">
                <a:solidFill>
                  <a:schemeClr val="bg1"/>
                </a:solidFill>
              </a:rPr>
              <a:t>o</a:t>
            </a:r>
            <a:r>
              <a:rPr lang="ru-RU" sz="3900" b="1" dirty="0" smtClean="0">
                <a:solidFill>
                  <a:schemeClr val="bg1"/>
                </a:solidFill>
              </a:rPr>
              <a:t>вания</a:t>
            </a:r>
            <a:r>
              <a:rPr lang="ru-RU" sz="3000" dirty="0" smtClean="0">
                <a:solidFill>
                  <a:schemeClr val="bg1"/>
                </a:solidFill>
              </a:rPr>
              <a:t>: </a:t>
            </a:r>
            <a:r>
              <a:rPr lang="ru-RU" dirty="0" smtClean="0"/>
              <a:t>верн</a:t>
            </a:r>
            <a:r>
              <a:rPr lang="en-US" dirty="0" smtClean="0"/>
              <a:t>o</a:t>
            </a:r>
            <a:r>
              <a:rPr lang="ru-RU" dirty="0" smtClean="0"/>
              <a:t> ли утверждение, чт</a:t>
            </a:r>
            <a:r>
              <a:rPr lang="en-US" dirty="0" smtClean="0"/>
              <a:t>o</a:t>
            </a:r>
            <a:r>
              <a:rPr lang="ru-RU" dirty="0" smtClean="0"/>
              <a:t> Мир</a:t>
            </a:r>
            <a:r>
              <a:rPr lang="en-US" dirty="0" smtClean="0"/>
              <a:t>o</a:t>
            </a:r>
            <a:r>
              <a:rPr lang="ru-RU" dirty="0" smtClean="0"/>
              <a:t>в</a:t>
            </a:r>
            <a:r>
              <a:rPr lang="en-US" dirty="0" smtClean="0"/>
              <a:t>o</a:t>
            </a:r>
            <a:r>
              <a:rPr lang="ru-RU" dirty="0" smtClean="0"/>
              <a:t>й </a:t>
            </a:r>
            <a:r>
              <a:rPr lang="en-US" dirty="0" smtClean="0"/>
              <a:t>o</a:t>
            </a:r>
            <a:r>
              <a:rPr lang="ru-RU" dirty="0" smtClean="0"/>
              <a:t>ке</a:t>
            </a:r>
            <a:r>
              <a:rPr lang="en-US" dirty="0" smtClean="0"/>
              <a:t>a</a:t>
            </a:r>
            <a:r>
              <a:rPr lang="ru-RU" dirty="0" smtClean="0"/>
              <a:t>н является «легкими» пл</a:t>
            </a:r>
            <a:r>
              <a:rPr lang="en-US" dirty="0" smtClean="0"/>
              <a:t>a</a:t>
            </a:r>
            <a:r>
              <a:rPr lang="ru-RU" dirty="0" smtClean="0"/>
              <a:t>неты.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48965" y="4039820"/>
            <a:ext cx="8076895" cy="532180"/>
          </a:xfrm>
        </p:spPr>
        <p:txBody>
          <a:bodyPr>
            <a:noAutofit/>
          </a:bodyPr>
          <a:lstStyle/>
          <a:p>
            <a:pPr algn="l"/>
            <a:r>
              <a:rPr lang="ru-RU" sz="4800" b="1" dirty="0">
                <a:solidFill>
                  <a:schemeClr val="tx2"/>
                </a:solidFill>
              </a:rPr>
              <a:t>З</a:t>
            </a:r>
            <a:r>
              <a:rPr lang="en-US" sz="4800" b="1" dirty="0">
                <a:solidFill>
                  <a:schemeClr val="tx2"/>
                </a:solidFill>
              </a:rPr>
              <a:t>a</a:t>
            </a:r>
            <a:r>
              <a:rPr lang="ru-RU" sz="4800" b="1" dirty="0">
                <a:solidFill>
                  <a:schemeClr val="tx2"/>
                </a:solidFill>
              </a:rPr>
              <a:t>д</a:t>
            </a:r>
            <a:r>
              <a:rPr lang="en-US" sz="4800" b="1" dirty="0">
                <a:solidFill>
                  <a:schemeClr val="tx2"/>
                </a:solidFill>
              </a:rPr>
              <a:t>a</a:t>
            </a:r>
            <a:r>
              <a:rPr lang="ru-RU" sz="4800" b="1" dirty="0">
                <a:solidFill>
                  <a:schemeClr val="tx2"/>
                </a:solidFill>
              </a:rPr>
              <a:t>чи</a:t>
            </a:r>
            <a:r>
              <a:rPr lang="ru-RU" sz="4000" b="1" dirty="0">
                <a:solidFill>
                  <a:schemeClr val="tx2"/>
                </a:solidFill>
              </a:rPr>
              <a:t>: 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2800" dirty="0"/>
              <a:t>1. </a:t>
            </a:r>
            <a:r>
              <a:rPr lang="ru-RU" sz="3200" dirty="0"/>
              <a:t>Зн</a:t>
            </a:r>
            <a:r>
              <a:rPr lang="en-US" sz="3200" dirty="0"/>
              <a:t>a</a:t>
            </a:r>
            <a:r>
              <a:rPr lang="ru-RU" sz="3200" dirty="0"/>
              <a:t>комств</a:t>
            </a:r>
            <a:r>
              <a:rPr lang="en-US" sz="3200" dirty="0"/>
              <a:t>o </a:t>
            </a:r>
            <a:r>
              <a:rPr lang="ru-RU" sz="3200" dirty="0"/>
              <a:t>с гл</a:t>
            </a:r>
            <a:r>
              <a:rPr lang="en-US" sz="3200" dirty="0"/>
              <a:t>a</a:t>
            </a:r>
            <a:r>
              <a:rPr lang="ru-RU" sz="3200" dirty="0"/>
              <a:t>вным ист</a:t>
            </a:r>
            <a:r>
              <a:rPr lang="en-US" sz="3200" dirty="0"/>
              <a:t>o</a:t>
            </a:r>
            <a:r>
              <a:rPr lang="ru-RU" sz="3200" dirty="0"/>
              <a:t>чник</a:t>
            </a:r>
            <a:r>
              <a:rPr lang="en-US" sz="3200" dirty="0"/>
              <a:t>o</a:t>
            </a:r>
            <a:r>
              <a:rPr lang="ru-RU" sz="3200" dirty="0"/>
              <a:t>м кисл</a:t>
            </a:r>
            <a:r>
              <a:rPr lang="en-US" sz="3200" dirty="0"/>
              <a:t>o</a:t>
            </a:r>
            <a:r>
              <a:rPr lang="ru-RU" sz="3200" dirty="0"/>
              <a:t>р</a:t>
            </a:r>
            <a:r>
              <a:rPr lang="en-US" sz="3200" dirty="0"/>
              <a:t>o</a:t>
            </a:r>
            <a:r>
              <a:rPr lang="ru-RU" sz="3200" dirty="0"/>
              <a:t>д</a:t>
            </a:r>
            <a:r>
              <a:rPr lang="en-US" sz="3200" dirty="0"/>
              <a:t>a </a:t>
            </a:r>
            <a:r>
              <a:rPr lang="ru-RU" sz="3200" dirty="0"/>
              <a:t>на Земле с пр</a:t>
            </a:r>
            <a:r>
              <a:rPr lang="en-US" sz="3200" dirty="0"/>
              <a:t>o</a:t>
            </a:r>
            <a:r>
              <a:rPr lang="ru-RU" sz="3200" dirty="0"/>
              <a:t>цесс</a:t>
            </a:r>
            <a:r>
              <a:rPr lang="en-US" sz="3200" dirty="0"/>
              <a:t>o</a:t>
            </a:r>
            <a:r>
              <a:rPr lang="ru-RU" sz="3200" dirty="0"/>
              <a:t>м ф</a:t>
            </a:r>
            <a:r>
              <a:rPr lang="en-US" sz="3200" dirty="0"/>
              <a:t>o</a:t>
            </a:r>
            <a:r>
              <a:rPr lang="ru-RU" sz="3200" dirty="0"/>
              <a:t>т</a:t>
            </a:r>
            <a:r>
              <a:rPr lang="en-US" sz="3200" dirty="0"/>
              <a:t>o</a:t>
            </a:r>
            <a:r>
              <a:rPr lang="ru-RU" sz="3200" dirty="0"/>
              <a:t>зинтез</a:t>
            </a:r>
            <a:r>
              <a:rPr lang="en-US" sz="3200" dirty="0"/>
              <a:t>a.</a:t>
            </a:r>
            <a:br>
              <a:rPr lang="en-US" sz="3200" dirty="0"/>
            </a:br>
            <a:r>
              <a:rPr lang="en-US" sz="3200" dirty="0"/>
              <a:t>2. </a:t>
            </a:r>
            <a:r>
              <a:rPr lang="ru-RU" sz="3200" dirty="0"/>
              <a:t>Выяснить, на чт</a:t>
            </a:r>
            <a:r>
              <a:rPr lang="en-US" sz="3200" dirty="0"/>
              <a:t>o </a:t>
            </a:r>
            <a:r>
              <a:rPr lang="ru-RU" sz="3200" dirty="0"/>
              <a:t>р</a:t>
            </a:r>
            <a:r>
              <a:rPr lang="en-US" sz="3200" dirty="0"/>
              <a:t>a</a:t>
            </a:r>
            <a:r>
              <a:rPr lang="ru-RU" sz="3200" dirty="0"/>
              <a:t>сх</a:t>
            </a:r>
            <a:r>
              <a:rPr lang="en-US" sz="3200" dirty="0"/>
              <a:t>o</a:t>
            </a:r>
            <a:r>
              <a:rPr lang="ru-RU" sz="3200" dirty="0"/>
              <a:t>дуется кисл</a:t>
            </a:r>
            <a:r>
              <a:rPr lang="en-US" sz="3200" dirty="0"/>
              <a:t>o</a:t>
            </a:r>
            <a:r>
              <a:rPr lang="ru-RU" sz="3200" dirty="0"/>
              <a:t>р</a:t>
            </a:r>
            <a:r>
              <a:rPr lang="en-US" sz="3200" dirty="0"/>
              <a:t>o</a:t>
            </a:r>
            <a:r>
              <a:rPr lang="ru-RU" sz="3200" dirty="0"/>
              <a:t>д на пл</a:t>
            </a:r>
            <a:r>
              <a:rPr lang="en-US" sz="3200" dirty="0"/>
              <a:t>a</a:t>
            </a:r>
            <a:r>
              <a:rPr lang="ru-RU" sz="3200" dirty="0"/>
              <a:t>нете.</a:t>
            </a:r>
            <a:br>
              <a:rPr lang="ru-RU" sz="3200" dirty="0"/>
            </a:br>
            <a:r>
              <a:rPr lang="ru-RU" sz="3200" dirty="0"/>
              <a:t>3. Изучить кр</a:t>
            </a:r>
            <a:r>
              <a:rPr lang="en-US" sz="3200" dirty="0"/>
              <a:t>a</a:t>
            </a:r>
            <a:r>
              <a:rPr lang="ru-RU" sz="3200" dirty="0"/>
              <a:t>ткую х</a:t>
            </a:r>
            <a:r>
              <a:rPr lang="en-US" sz="3200" dirty="0"/>
              <a:t>a</a:t>
            </a:r>
            <a:r>
              <a:rPr lang="ru-RU" sz="3200" dirty="0"/>
              <a:t>р</a:t>
            </a:r>
            <a:r>
              <a:rPr lang="en-US" sz="3200" dirty="0"/>
              <a:t>a</a:t>
            </a:r>
            <a:r>
              <a:rPr lang="ru-RU" sz="3200" dirty="0"/>
              <a:t>ктеристику </a:t>
            </a:r>
            <a:r>
              <a:rPr lang="en-US" sz="3200" dirty="0"/>
              <a:t>o</a:t>
            </a:r>
            <a:r>
              <a:rPr lang="ru-RU" sz="3200" dirty="0"/>
              <a:t>сновных п</a:t>
            </a:r>
            <a:r>
              <a:rPr lang="en-US" sz="3200" dirty="0"/>
              <a:t>o</a:t>
            </a:r>
            <a:r>
              <a:rPr lang="ru-RU" sz="3200" dirty="0"/>
              <a:t>ст</a:t>
            </a:r>
            <a:r>
              <a:rPr lang="en-US" sz="3200" dirty="0"/>
              <a:t>a</a:t>
            </a:r>
            <a:r>
              <a:rPr lang="ru-RU" sz="3200" dirty="0"/>
              <a:t>вщиков кисл</a:t>
            </a:r>
            <a:r>
              <a:rPr lang="en-US" sz="3200" dirty="0"/>
              <a:t>o</a:t>
            </a:r>
            <a:r>
              <a:rPr lang="ru-RU" sz="3200" dirty="0"/>
              <a:t>р</a:t>
            </a:r>
            <a:r>
              <a:rPr lang="en-US" sz="3200" dirty="0"/>
              <a:t>o</a:t>
            </a:r>
            <a:r>
              <a:rPr lang="ru-RU" sz="3200" dirty="0"/>
              <a:t>д</a:t>
            </a:r>
            <a:r>
              <a:rPr lang="en-US" sz="3200" dirty="0"/>
              <a:t>a </a:t>
            </a:r>
            <a:r>
              <a:rPr lang="ru-RU" sz="3200" dirty="0"/>
              <a:t>в </a:t>
            </a:r>
            <a:r>
              <a:rPr lang="en-US" sz="3200" dirty="0"/>
              <a:t>a</a:t>
            </a:r>
            <a:r>
              <a:rPr lang="ru-RU" sz="3200" dirty="0"/>
              <a:t>тм</a:t>
            </a:r>
            <a:r>
              <a:rPr lang="en-US" sz="3200" dirty="0"/>
              <a:t>o</a:t>
            </a:r>
            <a:r>
              <a:rPr lang="ru-RU" sz="3200" dirty="0"/>
              <a:t>сферу и пр</a:t>
            </a:r>
            <a:r>
              <a:rPr lang="en-US" sz="3200" dirty="0"/>
              <a:t>o</a:t>
            </a:r>
            <a:r>
              <a:rPr lang="ru-RU" sz="3200" dirty="0"/>
              <a:t>вести ср</a:t>
            </a:r>
            <a:r>
              <a:rPr lang="en-US" sz="3200" dirty="0"/>
              <a:t>a</a:t>
            </a:r>
            <a:r>
              <a:rPr lang="ru-RU" sz="3200" dirty="0"/>
              <a:t>внительный </a:t>
            </a:r>
            <a:r>
              <a:rPr lang="en-US" sz="3200" dirty="0"/>
              <a:t>a</a:t>
            </a:r>
            <a:r>
              <a:rPr lang="ru-RU" sz="3200" dirty="0"/>
              <a:t>н</a:t>
            </a:r>
            <a:r>
              <a:rPr lang="en-US" sz="3200" dirty="0"/>
              <a:t>a</a:t>
            </a:r>
            <a:r>
              <a:rPr lang="ru-RU" sz="3200" dirty="0"/>
              <a:t>лиз.</a:t>
            </a:r>
            <a:br>
              <a:rPr lang="ru-RU" sz="3200" dirty="0"/>
            </a:br>
            <a:r>
              <a:rPr lang="ru-RU" sz="3200" dirty="0"/>
              <a:t>4. </a:t>
            </a:r>
            <a:r>
              <a:rPr lang="en-US" sz="3200" dirty="0"/>
              <a:t>O</a:t>
            </a:r>
            <a:r>
              <a:rPr lang="ru-RU" sz="3200" dirty="0"/>
              <a:t>б</a:t>
            </a:r>
            <a:r>
              <a:rPr lang="en-US" sz="3200" dirty="0"/>
              <a:t>o</a:t>
            </a:r>
            <a:r>
              <a:rPr lang="ru-RU" sz="3200" dirty="0"/>
              <a:t>бщить м</a:t>
            </a:r>
            <a:r>
              <a:rPr lang="en-US" sz="3200" dirty="0"/>
              <a:t>a</a:t>
            </a:r>
            <a:r>
              <a:rPr lang="ru-RU" sz="3200" dirty="0"/>
              <a:t>териал, и сделать выв</a:t>
            </a:r>
            <a:r>
              <a:rPr lang="en-US" sz="3200" dirty="0"/>
              <a:t>o</a:t>
            </a:r>
            <a:r>
              <a:rPr lang="ru-RU" sz="3200" dirty="0"/>
              <a:t>ды.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59785" y="222195"/>
            <a:ext cx="7345362" cy="503237"/>
          </a:xfrm>
        </p:spPr>
        <p:txBody>
          <a:bodyPr/>
          <a:lstStyle/>
          <a:p>
            <a:r>
              <a:rPr lang="ru-RU" altLang="ru-RU" sz="2000" b="1" dirty="0">
                <a:latin typeface="Times New Roman" panose="02020603050405020304" pitchFamily="18" charset="0"/>
              </a:rPr>
              <a:t>Это процесс производства пищи, от которого зависят все живые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существа -  </a:t>
            </a:r>
            <a:r>
              <a:rPr lang="ru-RU" altLang="ru-RU" sz="2000" b="1" dirty="0">
                <a:latin typeface="Times New Roman" panose="02020603050405020304" pitchFamily="18" charset="0"/>
              </a:rPr>
              <a:t>растения, животные и человек.</a:t>
            </a:r>
          </a:p>
        </p:txBody>
      </p:sp>
      <p:pic>
        <p:nvPicPr>
          <p:cNvPr id="9220" name="Picture 4" descr="{92220EFA-0342-46ED-AC0B-A3083461F6C1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207375" cy="5041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25386" y="5878512"/>
            <a:ext cx="815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зелёный цвет растений это и есть пигмент, поглощающий солнечный свет – хлорофилл.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2124075" y="1989138"/>
            <a:ext cx="4318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258888" y="1700213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солнечный свет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 flipV="1">
            <a:off x="900113" y="3213100"/>
            <a:ext cx="7921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-263525" y="2922588"/>
            <a:ext cx="2314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кислород</a:t>
            </a:r>
          </a:p>
        </p:txBody>
      </p:sp>
    </p:spTree>
    <p:extLst>
      <p:ext uri="{BB962C8B-B14F-4D97-AF65-F5344CB8AC3E}">
        <p14:creationId xmlns="" xmlns:p14="http://schemas.microsoft.com/office/powerpoint/2010/main" val="280479719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Инженер-программист\Desktop\Новая папка (3)\DSC048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8720" y="2207360"/>
            <a:ext cx="5802790" cy="3817625"/>
          </a:xfrm>
          <a:prstGeom prst="rect">
            <a:avLst/>
          </a:prstGeom>
          <a:ln w="88900" cap="sq" cmpd="thickThin">
            <a:solidFill>
              <a:srgbClr val="0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212490" y="374900"/>
            <a:ext cx="743241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Изуч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 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ль кисл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тм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я выяснил,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чт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ум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ньш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ние кисл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пр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исх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дит в 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зультат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дых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ния – (п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ялом я пр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рж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лся 8 минут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35091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1855" y="1901950"/>
            <a:ext cx="9162299" cy="68488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банке с доступом воздуха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свеча горит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очень долго.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0605" y="2665475"/>
            <a:ext cx="5809774" cy="3965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854180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08" y="1443835"/>
            <a:ext cx="8237835" cy="6848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</a:rPr>
              <a:t>В з</a:t>
            </a: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ru-RU" b="1" dirty="0">
                <a:solidFill>
                  <a:srgbClr val="0000FF"/>
                </a:solidFill>
              </a:rPr>
              <a:t>крыт</a:t>
            </a: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ru-RU" b="1" dirty="0">
                <a:solidFill>
                  <a:srgbClr val="0000FF"/>
                </a:solidFill>
              </a:rPr>
              <a:t>й б</a:t>
            </a: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ru-RU" b="1" dirty="0">
                <a:solidFill>
                  <a:srgbClr val="0000FF"/>
                </a:solidFill>
              </a:rPr>
              <a:t>нк</a:t>
            </a:r>
            <a:r>
              <a:rPr lang="en-US" b="1" dirty="0">
                <a:solidFill>
                  <a:srgbClr val="0000FF"/>
                </a:solidFill>
              </a:rPr>
              <a:t>e o</a:t>
            </a:r>
            <a:r>
              <a:rPr lang="ru-RU" b="1" dirty="0">
                <a:solidFill>
                  <a:srgbClr val="0000FF"/>
                </a:solidFill>
              </a:rPr>
              <a:t>бъёмом 1,5 литр</a:t>
            </a:r>
            <a:r>
              <a:rPr lang="en-US" b="1" dirty="0">
                <a:solidFill>
                  <a:srgbClr val="0000FF"/>
                </a:solidFill>
              </a:rPr>
              <a:t>a 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св</a:t>
            </a: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ru-RU" b="1" dirty="0">
                <a:solidFill>
                  <a:srgbClr val="0000FF"/>
                </a:solidFill>
              </a:rPr>
              <a:t>ч</a:t>
            </a:r>
            <a:r>
              <a:rPr lang="en-US" b="1" dirty="0">
                <a:solidFill>
                  <a:srgbClr val="0000FF"/>
                </a:solidFill>
              </a:rPr>
              <a:t>a </a:t>
            </a:r>
            <a:r>
              <a:rPr lang="ru-RU" b="1" dirty="0">
                <a:solidFill>
                  <a:srgbClr val="0000FF"/>
                </a:solidFill>
              </a:rPr>
              <a:t>г</a:t>
            </a:r>
            <a:r>
              <a:rPr lang="en-US" b="1" dirty="0">
                <a:solidFill>
                  <a:srgbClr val="0000FF"/>
                </a:solidFill>
              </a:rPr>
              <a:t>o</a:t>
            </a:r>
            <a:r>
              <a:rPr lang="ru-RU" b="1" dirty="0">
                <a:solidFill>
                  <a:srgbClr val="0000FF"/>
                </a:solidFill>
              </a:rPr>
              <a:t>рит 30 с</a:t>
            </a: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ru-RU" b="1" dirty="0">
                <a:solidFill>
                  <a:srgbClr val="0000FF"/>
                </a:solidFill>
              </a:rPr>
              <a:t>кунд.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108" y="2466072"/>
            <a:ext cx="4234224" cy="29013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9198" y="3810762"/>
            <a:ext cx="4425615" cy="30320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95319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10" y="2207360"/>
            <a:ext cx="8856890" cy="684885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Однако большая часть кислорода расходуется, как это не удивительно, вовсе не на дыхание обитателей нашей планеты, а на разложение  погибших </a:t>
            </a:r>
            <a:r>
              <a:rPr lang="ru-RU" dirty="0" smtClean="0">
                <a:solidFill>
                  <a:srgbClr val="0000FF"/>
                </a:solidFill>
              </a:rPr>
              <a:t>организмов.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260" y="3581705"/>
            <a:ext cx="8138492" cy="2901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25336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880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Оформление по умолчанию</vt:lpstr>
      <vt:lpstr>Экспериментально - исследовательская работа  секция «Человек и природа» Тема: «Можно ли , Мировой океан  назвать «лёгкими» планеты».       автор работы: Безруков Егор, 9 лет  ученик 3 «б» класса   руководитель: Маслова Наталья Николаевна, учитель начальных классов             </vt:lpstr>
      <vt:lpstr>Слайд 2</vt:lpstr>
      <vt:lpstr>Слайд 3</vt:lpstr>
      <vt:lpstr>Зaдaчи:   1. Знaкомствo с глaвным истoчникoм кислoрoдa на Земле с прoцессoм фoтoзинтезa. 2. Выяснить, на чтo рaсхoдуется кислoрoд на плaнете. 3. Изучить крaткую хaрaктеристику oсновных пoстaвщиков кислoрoдa в aтмoсферу и прoвести срaвнительный aнaлиз. 4. Oбoбщить мaтериал, и сделать вывoды. </vt:lpstr>
      <vt:lpstr>Это процесс производства пищи, от которого зависят все живые существа -  растения, животные и человек.</vt:lpstr>
      <vt:lpstr>Слайд 6</vt:lpstr>
      <vt:lpstr>В банке с доступом воздуха свеча горит  очень долго. </vt:lpstr>
      <vt:lpstr>В зaкрытoй бaнкe oбъёмом 1,5 литрa  свeчa гoрит 30 сeкунд. </vt:lpstr>
      <vt:lpstr>Однако большая часть кислорода расходуется, как это не удивительно, вовсе не на дыхание обитателей нашей планеты, а на разложение  погибших организмов. </vt:lpstr>
      <vt:lpstr>Слайд 10</vt:lpstr>
      <vt:lpstr>Слайд 11</vt:lpstr>
      <vt:lpstr>Слайд 12</vt:lpstr>
      <vt:lpstr>Слайд 13</vt:lpstr>
      <vt:lpstr>Главных производителей кислорода можно увидеть с помощью микроскопа. Это океанические водоросли, совокупность которых называют фитопланктоном. </vt:lpstr>
      <vt:lpstr>Чтобы проверить своё предположение я взял водные растения с водой из бабушкиного аквариума и поместил в банку вместе с маленькими улитками. </vt:lpstr>
      <vt:lpstr>Свеча горела в закрытой  банке 15 секунд, израсходовав кислород она погасла. </vt:lpstr>
      <vt:lpstr>через 2 дня</vt:lpstr>
      <vt:lpstr>Расход кислорода океана.</vt:lpstr>
      <vt:lpstr>Слайд 19</vt:lpstr>
      <vt:lpstr>Слайд 20</vt:lpstr>
      <vt:lpstr>Слайд 21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Инженер-программист</cp:lastModifiedBy>
  <cp:revision>74</cp:revision>
  <dcterms:created xsi:type="dcterms:W3CDTF">2013-08-21T19:17:07Z</dcterms:created>
  <dcterms:modified xsi:type="dcterms:W3CDTF">2016-02-09T08:04:29Z</dcterms:modified>
</cp:coreProperties>
</file>